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sldIdLst>
    <p:sldId id="256" r:id="rId2"/>
    <p:sldId id="257" r:id="rId3"/>
    <p:sldId id="258" r:id="rId4"/>
    <p:sldId id="265" r:id="rId5"/>
    <p:sldId id="266" r:id="rId6"/>
    <p:sldId id="264" r:id="rId7"/>
    <p:sldId id="260" r:id="rId8"/>
    <p:sldId id="259" r:id="rId9"/>
    <p:sldId id="261" r:id="rId10"/>
    <p:sldId id="262" r:id="rId11"/>
    <p:sldId id="263" r:id="rId12"/>
    <p:sldId id="269" r:id="rId13"/>
    <p:sldId id="270" r:id="rId14"/>
    <p:sldId id="271" r:id="rId15"/>
    <p:sldId id="273" r:id="rId16"/>
    <p:sldId id="272" r:id="rId17"/>
    <p:sldId id="267" r:id="rId18"/>
    <p:sldId id="268" r:id="rId19"/>
    <p:sldId id="274" r:id="rId2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70" autoAdjust="0"/>
    <p:restoredTop sz="94660"/>
  </p:normalViewPr>
  <p:slideViewPr>
    <p:cSldViewPr snapToGrid="0">
      <p:cViewPr varScale="1">
        <p:scale>
          <a:sx n="74" d="100"/>
          <a:sy n="74"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2D2C0595-87A4-45FC-828B-73EAA534BF43}" type="datetimeFigureOut">
              <a:rPr lang="nl-NL" smtClean="0"/>
              <a:t>8-9-2015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F5E6208-B0AE-4E66-BDC5-509E9789DA37}" type="slidenum">
              <a:rPr lang="nl-NL" smtClean="0"/>
              <a:t>‹nr.›</a:t>
            </a:fld>
            <a:endParaRPr lang="nl-NL"/>
          </a:p>
        </p:txBody>
      </p:sp>
    </p:spTree>
    <p:extLst>
      <p:ext uri="{BB962C8B-B14F-4D97-AF65-F5344CB8AC3E}">
        <p14:creationId xmlns:p14="http://schemas.microsoft.com/office/powerpoint/2010/main" val="43597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nl-NL" smtClean="0"/>
              <a:t>Klik om de stijl te bewerken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2D2C0595-87A4-45FC-828B-73EAA534BF43}" type="datetimeFigureOut">
              <a:rPr lang="nl-NL" smtClean="0"/>
              <a:t>8-9-2015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F5E6208-B0AE-4E66-BDC5-509E9789DA37}" type="slidenum">
              <a:rPr lang="nl-NL" smtClean="0"/>
              <a:t>‹nr.›</a:t>
            </a:fld>
            <a:endParaRPr lang="nl-NL"/>
          </a:p>
        </p:txBody>
      </p:sp>
    </p:spTree>
    <p:extLst>
      <p:ext uri="{BB962C8B-B14F-4D97-AF65-F5344CB8AC3E}">
        <p14:creationId xmlns:p14="http://schemas.microsoft.com/office/powerpoint/2010/main" val="195009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smtClean="0"/>
              <a:t>Klik om de stijl te bewerken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Klik om de modelstijlen te bewerken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2D2C0595-87A4-45FC-828B-73EAA534BF43}" type="datetimeFigureOut">
              <a:rPr lang="nl-NL" smtClean="0"/>
              <a:t>8-9-2015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F5E6208-B0AE-4E66-BDC5-509E9789DA37}" type="slidenum">
              <a:rPr lang="nl-NL" smtClean="0"/>
              <a:t>‹nr.›</a:t>
            </a:fld>
            <a:endParaRPr lang="nl-NL"/>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015754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nl-NL" smtClean="0"/>
              <a:t>Klik om de stijl te bewerken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2D2C0595-87A4-45FC-828B-73EAA534BF43}" type="datetimeFigureOut">
              <a:rPr lang="nl-NL" smtClean="0"/>
              <a:t>8-9-2015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F5E6208-B0AE-4E66-BDC5-509E9789DA37}" type="slidenum">
              <a:rPr lang="nl-NL" smtClean="0"/>
              <a:t>‹nr.›</a:t>
            </a:fld>
            <a:endParaRPr lang="nl-NL"/>
          </a:p>
        </p:txBody>
      </p:sp>
    </p:spTree>
    <p:extLst>
      <p:ext uri="{BB962C8B-B14F-4D97-AF65-F5344CB8AC3E}">
        <p14:creationId xmlns:p14="http://schemas.microsoft.com/office/powerpoint/2010/main" val="25108724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smtClean="0"/>
              <a:t>Klik om de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Klik om de modelstijlen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2D2C0595-87A4-45FC-828B-73EAA534BF43}" type="datetimeFigureOut">
              <a:rPr lang="nl-NL" smtClean="0"/>
              <a:t>8-9-2015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F5E6208-B0AE-4E66-BDC5-509E9789DA37}" type="slidenum">
              <a:rPr lang="nl-NL" smtClean="0"/>
              <a:t>‹nr.›</a:t>
            </a:fld>
            <a:endParaRPr lang="nl-NL"/>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2469741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nl-NL" smtClean="0"/>
              <a:t>Klik om de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Klik om de modelstijlen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2D2C0595-87A4-45FC-828B-73EAA534BF43}" type="datetimeFigureOut">
              <a:rPr lang="nl-NL" smtClean="0"/>
              <a:t>8-9-2015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F5E6208-B0AE-4E66-BDC5-509E9789DA37}" type="slidenum">
              <a:rPr lang="nl-NL" smtClean="0"/>
              <a:t>‹nr.›</a:t>
            </a:fld>
            <a:endParaRPr lang="nl-NL"/>
          </a:p>
        </p:txBody>
      </p:sp>
    </p:spTree>
    <p:extLst>
      <p:ext uri="{BB962C8B-B14F-4D97-AF65-F5344CB8AC3E}">
        <p14:creationId xmlns:p14="http://schemas.microsoft.com/office/powerpoint/2010/main" val="24032821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2D2C0595-87A4-45FC-828B-73EAA534BF43}" type="datetimeFigureOut">
              <a:rPr lang="nl-NL" smtClean="0"/>
              <a:t>8-9-2015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F5E6208-B0AE-4E66-BDC5-509E9789DA37}" type="slidenum">
              <a:rPr lang="nl-NL" smtClean="0"/>
              <a:t>‹nr.›</a:t>
            </a:fld>
            <a:endParaRPr lang="nl-NL"/>
          </a:p>
        </p:txBody>
      </p:sp>
    </p:spTree>
    <p:extLst>
      <p:ext uri="{BB962C8B-B14F-4D97-AF65-F5344CB8AC3E}">
        <p14:creationId xmlns:p14="http://schemas.microsoft.com/office/powerpoint/2010/main" val="24533815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nl-NL" smtClean="0"/>
              <a:t>Klik om de stijl te bewerken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2D2C0595-87A4-45FC-828B-73EAA534BF43}" type="datetimeFigureOut">
              <a:rPr lang="nl-NL" smtClean="0"/>
              <a:t>8-9-2015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F5E6208-B0AE-4E66-BDC5-509E9789DA37}" type="slidenum">
              <a:rPr lang="nl-NL" smtClean="0"/>
              <a:t>‹nr.›</a:t>
            </a:fld>
            <a:endParaRPr lang="nl-NL"/>
          </a:p>
        </p:txBody>
      </p:sp>
    </p:spTree>
    <p:extLst>
      <p:ext uri="{BB962C8B-B14F-4D97-AF65-F5344CB8AC3E}">
        <p14:creationId xmlns:p14="http://schemas.microsoft.com/office/powerpoint/2010/main" val="3800011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2D2C0595-87A4-45FC-828B-73EAA534BF43}" type="datetimeFigureOut">
              <a:rPr lang="nl-NL" smtClean="0"/>
              <a:t>8-9-2015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F5E6208-B0AE-4E66-BDC5-509E9789DA37}" type="slidenum">
              <a:rPr lang="nl-NL" smtClean="0"/>
              <a:t>‹nr.›</a:t>
            </a:fld>
            <a:endParaRPr lang="nl-NL"/>
          </a:p>
        </p:txBody>
      </p:sp>
    </p:spTree>
    <p:extLst>
      <p:ext uri="{BB962C8B-B14F-4D97-AF65-F5344CB8AC3E}">
        <p14:creationId xmlns:p14="http://schemas.microsoft.com/office/powerpoint/2010/main" val="3434392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nl-NL" smtClean="0"/>
              <a:t>Klik om de stijl te bewerken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2D2C0595-87A4-45FC-828B-73EAA534BF43}" type="datetimeFigureOut">
              <a:rPr lang="nl-NL" smtClean="0"/>
              <a:t>8-9-2015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F5E6208-B0AE-4E66-BDC5-509E9789DA37}" type="slidenum">
              <a:rPr lang="nl-NL" smtClean="0"/>
              <a:t>‹nr.›</a:t>
            </a:fld>
            <a:endParaRPr lang="nl-NL"/>
          </a:p>
        </p:txBody>
      </p:sp>
    </p:spTree>
    <p:extLst>
      <p:ext uri="{BB962C8B-B14F-4D97-AF65-F5344CB8AC3E}">
        <p14:creationId xmlns:p14="http://schemas.microsoft.com/office/powerpoint/2010/main" val="3415271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2D2C0595-87A4-45FC-828B-73EAA534BF43}" type="datetimeFigureOut">
              <a:rPr lang="nl-NL" smtClean="0"/>
              <a:t>8-9-2015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0F5E6208-B0AE-4E66-BDC5-509E9789DA37}" type="slidenum">
              <a:rPr lang="nl-NL" smtClean="0"/>
              <a:t>‹nr.›</a:t>
            </a:fld>
            <a:endParaRPr lang="nl-NL"/>
          </a:p>
        </p:txBody>
      </p:sp>
    </p:spTree>
    <p:extLst>
      <p:ext uri="{BB962C8B-B14F-4D97-AF65-F5344CB8AC3E}">
        <p14:creationId xmlns:p14="http://schemas.microsoft.com/office/powerpoint/2010/main" val="991805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Klik om de stijl te bewerken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2D2C0595-87A4-45FC-828B-73EAA534BF43}" type="datetimeFigureOut">
              <a:rPr lang="nl-NL" smtClean="0"/>
              <a:t>8-9-2015</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0F5E6208-B0AE-4E66-BDC5-509E9789DA37}" type="slidenum">
              <a:rPr lang="nl-NL" smtClean="0"/>
              <a:t>‹nr.›</a:t>
            </a:fld>
            <a:endParaRPr lang="nl-NL"/>
          </a:p>
        </p:txBody>
      </p:sp>
    </p:spTree>
    <p:extLst>
      <p:ext uri="{BB962C8B-B14F-4D97-AF65-F5344CB8AC3E}">
        <p14:creationId xmlns:p14="http://schemas.microsoft.com/office/powerpoint/2010/main" val="3386908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2D2C0595-87A4-45FC-828B-73EAA534BF43}" type="datetimeFigureOut">
              <a:rPr lang="nl-NL" smtClean="0"/>
              <a:t>8-9-2015</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0F5E6208-B0AE-4E66-BDC5-509E9789DA37}" type="slidenum">
              <a:rPr lang="nl-NL" smtClean="0"/>
              <a:t>‹nr.›</a:t>
            </a:fld>
            <a:endParaRPr lang="nl-NL"/>
          </a:p>
        </p:txBody>
      </p:sp>
    </p:spTree>
    <p:extLst>
      <p:ext uri="{BB962C8B-B14F-4D97-AF65-F5344CB8AC3E}">
        <p14:creationId xmlns:p14="http://schemas.microsoft.com/office/powerpoint/2010/main" val="1090499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2C0595-87A4-45FC-828B-73EAA534BF43}" type="datetimeFigureOut">
              <a:rPr lang="nl-NL" smtClean="0"/>
              <a:t>8-9-2015</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0F5E6208-B0AE-4E66-BDC5-509E9789DA37}" type="slidenum">
              <a:rPr lang="nl-NL" smtClean="0"/>
              <a:t>‹nr.›</a:t>
            </a:fld>
            <a:endParaRPr lang="nl-NL"/>
          </a:p>
        </p:txBody>
      </p:sp>
    </p:spTree>
    <p:extLst>
      <p:ext uri="{BB962C8B-B14F-4D97-AF65-F5344CB8AC3E}">
        <p14:creationId xmlns:p14="http://schemas.microsoft.com/office/powerpoint/2010/main" val="1835332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nl-NL" smtClean="0"/>
              <a:t>Klik om de stijl te bewerken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2D2C0595-87A4-45FC-828B-73EAA534BF43}" type="datetimeFigureOut">
              <a:rPr lang="nl-NL" smtClean="0"/>
              <a:t>8-9-2015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0F5E6208-B0AE-4E66-BDC5-509E9789DA37}" type="slidenum">
              <a:rPr lang="nl-NL" smtClean="0"/>
              <a:t>‹nr.›</a:t>
            </a:fld>
            <a:endParaRPr lang="nl-NL"/>
          </a:p>
        </p:txBody>
      </p:sp>
    </p:spTree>
    <p:extLst>
      <p:ext uri="{BB962C8B-B14F-4D97-AF65-F5344CB8AC3E}">
        <p14:creationId xmlns:p14="http://schemas.microsoft.com/office/powerpoint/2010/main" val="618810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0F5E6208-B0AE-4E66-BDC5-509E9789DA37}" type="slidenum">
              <a:rPr lang="nl-NL" smtClean="0"/>
              <a:t>‹nr.›</a:t>
            </a:fld>
            <a:endParaRPr lang="nl-NL"/>
          </a:p>
        </p:txBody>
      </p:sp>
      <p:sp>
        <p:nvSpPr>
          <p:cNvPr id="5" name="Date Placeholder 4"/>
          <p:cNvSpPr>
            <a:spLocks noGrp="1"/>
          </p:cNvSpPr>
          <p:nvPr>
            <p:ph type="dt" sz="half" idx="10"/>
          </p:nvPr>
        </p:nvSpPr>
        <p:spPr/>
        <p:txBody>
          <a:bodyPr/>
          <a:lstStyle/>
          <a:p>
            <a:fld id="{2D2C0595-87A4-45FC-828B-73EAA534BF43}" type="datetimeFigureOut">
              <a:rPr lang="nl-NL" smtClean="0"/>
              <a:t>8-9-2015</a:t>
            </a:fld>
            <a:endParaRPr lang="nl-NL"/>
          </a:p>
        </p:txBody>
      </p:sp>
    </p:spTree>
    <p:extLst>
      <p:ext uri="{BB962C8B-B14F-4D97-AF65-F5344CB8AC3E}">
        <p14:creationId xmlns:p14="http://schemas.microsoft.com/office/powerpoint/2010/main" val="1655625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nl-NL" smtClean="0"/>
              <a:t>Klik om de stijl te bewerken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D2C0595-87A4-45FC-828B-73EAA534BF43}" type="datetimeFigureOut">
              <a:rPr lang="nl-NL" smtClean="0"/>
              <a:t>8-9-2015</a:t>
            </a:fld>
            <a:endParaRPr lang="nl-NL"/>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F5E6208-B0AE-4E66-BDC5-509E9789DA37}" type="slidenum">
              <a:rPr lang="nl-NL" smtClean="0"/>
              <a:t>‹nr.›</a:t>
            </a:fld>
            <a:endParaRPr lang="nl-NL"/>
          </a:p>
        </p:txBody>
      </p:sp>
    </p:spTree>
    <p:extLst>
      <p:ext uri="{BB962C8B-B14F-4D97-AF65-F5344CB8AC3E}">
        <p14:creationId xmlns:p14="http://schemas.microsoft.com/office/powerpoint/2010/main" val="217064850"/>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www.ncbi.nlm.nih.gov/pubmed/?term=Riphagen%20II%5BAuthor%5D&amp;cauthor=true&amp;cauthor_uid=20166095" TargetMode="External"/><Relationship Id="rId3" Type="http://schemas.openxmlformats.org/officeDocument/2006/relationships/hyperlink" Target="https://www.nhg.org/standaarden/volledig/nhg-standaard-aspecifieke-lagerugpijn#idp9594768" TargetMode="External"/><Relationship Id="rId7" Type="http://schemas.openxmlformats.org/officeDocument/2006/relationships/hyperlink" Target="http://www.ncbi.nlm.nih.gov/pubmed/?term=Simons%20E%5BAuthor%5D&amp;cauthor=true&amp;cauthor_uid=20166095" TargetMode="External"/><Relationship Id="rId12" Type="http://schemas.openxmlformats.org/officeDocument/2006/relationships/hyperlink" Target="http://www.ncbi.nlm.nih.gov/pubmed/20166095" TargetMode="External"/><Relationship Id="rId2" Type="http://schemas.openxmlformats.org/officeDocument/2006/relationships/hyperlink" Target="https://www.nhg.org/standaarden/volledig/nhg-standaard-lumbosacraal-radiculair-syndroom" TargetMode="External"/><Relationship Id="rId1" Type="http://schemas.openxmlformats.org/officeDocument/2006/relationships/slideLayout" Target="../slideLayouts/slideLayout2.xml"/><Relationship Id="rId6" Type="http://schemas.openxmlformats.org/officeDocument/2006/relationships/hyperlink" Target="http://www.ncbi.nlm.nih.gov/pubmed/?term=van%20der%20Windt%20DA%5BAuthor%5D&amp;cauthor=true&amp;cauthor_uid=20166095" TargetMode="External"/><Relationship Id="rId11" Type="http://schemas.openxmlformats.org/officeDocument/2006/relationships/hyperlink" Target="http://www.ncbi.nlm.nih.gov/pubmed/?term=Laslett%20M%5BAuthor%5D&amp;cauthor=true&amp;cauthor_uid=20166095" TargetMode="External"/><Relationship Id="rId5" Type="http://schemas.openxmlformats.org/officeDocument/2006/relationships/hyperlink" Target="http://www.jmptonline.org/article/S0161-4754(08)00176-0/abstract" TargetMode="External"/><Relationship Id="rId10" Type="http://schemas.openxmlformats.org/officeDocument/2006/relationships/hyperlink" Target="http://www.ncbi.nlm.nih.gov/pubmed/?term=Verhagen%20AP%5BAuthor%5D&amp;cauthor=true&amp;cauthor_uid=20166095" TargetMode="External"/><Relationship Id="rId4" Type="http://schemas.openxmlformats.org/officeDocument/2006/relationships/hyperlink" Target="https://www.fysionet-evidencebased.nl/images/pdfs/richtlijnen/lage_rugpijn_2013/lage_rugpijn_praktijkrichtlijn.pdf" TargetMode="External"/><Relationship Id="rId9" Type="http://schemas.openxmlformats.org/officeDocument/2006/relationships/hyperlink" Target="http://www.ncbi.nlm.nih.gov/pubmed/?term=Ammendolia%20C%5BAuthor%5D&amp;cauthor=true&amp;cauthor_uid=20166095"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Casus 2</a:t>
            </a:r>
            <a:endParaRPr lang="nl-NL" dirty="0"/>
          </a:p>
        </p:txBody>
      </p:sp>
      <p:sp>
        <p:nvSpPr>
          <p:cNvPr id="3" name="Ondertitel 2"/>
          <p:cNvSpPr>
            <a:spLocks noGrp="1"/>
          </p:cNvSpPr>
          <p:nvPr>
            <p:ph type="subTitle" idx="1"/>
          </p:nvPr>
        </p:nvSpPr>
        <p:spPr/>
        <p:txBody>
          <a:bodyPr/>
          <a:lstStyle/>
          <a:p>
            <a:r>
              <a:rPr lang="nl-NL" dirty="0" err="1" smtClean="0"/>
              <a:t>Rachèl</a:t>
            </a:r>
            <a:r>
              <a:rPr lang="nl-NL" dirty="0" smtClean="0"/>
              <a:t> Ozinga, Laura </a:t>
            </a:r>
            <a:r>
              <a:rPr lang="nl-NL" dirty="0" err="1" smtClean="0"/>
              <a:t>Hilbers</a:t>
            </a:r>
            <a:endParaRPr lang="nl-NL" dirty="0" smtClean="0"/>
          </a:p>
          <a:p>
            <a:r>
              <a:rPr lang="nl-NL" dirty="0" smtClean="0"/>
              <a:t>212</a:t>
            </a:r>
            <a:endParaRPr lang="nl-NL" dirty="0"/>
          </a:p>
        </p:txBody>
      </p:sp>
      <p:pic>
        <p:nvPicPr>
          <p:cNvPr id="4" name="Afbeelding 3"/>
          <p:cNvPicPr>
            <a:picLocks noChangeAspect="1"/>
          </p:cNvPicPr>
          <p:nvPr/>
        </p:nvPicPr>
        <p:blipFill>
          <a:blip r:embed="rId2"/>
          <a:stretch>
            <a:fillRect/>
          </a:stretch>
        </p:blipFill>
        <p:spPr>
          <a:xfrm>
            <a:off x="427618" y="3052003"/>
            <a:ext cx="5516773" cy="3805997"/>
          </a:xfrm>
          <a:prstGeom prst="rect">
            <a:avLst/>
          </a:prstGeom>
        </p:spPr>
      </p:pic>
    </p:spTree>
    <p:extLst>
      <p:ext uri="{BB962C8B-B14F-4D97-AF65-F5344CB8AC3E}">
        <p14:creationId xmlns:p14="http://schemas.microsoft.com/office/powerpoint/2010/main" val="162564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Onderzoeksdoelstellingen</a:t>
            </a:r>
            <a:endParaRPr lang="nl-NL" dirty="0"/>
          </a:p>
        </p:txBody>
      </p:sp>
      <p:sp>
        <p:nvSpPr>
          <p:cNvPr id="3" name="Tijdelijke aanduiding voor inhoud 2"/>
          <p:cNvSpPr>
            <a:spLocks noGrp="1"/>
          </p:cNvSpPr>
          <p:nvPr>
            <p:ph idx="1"/>
          </p:nvPr>
        </p:nvSpPr>
        <p:spPr/>
        <p:txBody>
          <a:bodyPr/>
          <a:lstStyle/>
          <a:p>
            <a:r>
              <a:rPr lang="nl-NL" dirty="0" smtClean="0"/>
              <a:t>Aantonen </a:t>
            </a:r>
            <a:r>
              <a:rPr lang="nl-NL" dirty="0"/>
              <a:t>of er sprake is van mobiliteit </a:t>
            </a:r>
            <a:r>
              <a:rPr lang="nl-NL" dirty="0" smtClean="0"/>
              <a:t>vermindering</a:t>
            </a:r>
            <a:endParaRPr lang="nl-NL" dirty="0"/>
          </a:p>
          <a:p>
            <a:r>
              <a:rPr lang="nl-NL" dirty="0" smtClean="0"/>
              <a:t>Aantonen </a:t>
            </a:r>
            <a:r>
              <a:rPr lang="nl-NL" dirty="0"/>
              <a:t>of er sprake of er afwijkingen zijn in stand/houding </a:t>
            </a:r>
            <a:endParaRPr lang="nl-NL" dirty="0" smtClean="0"/>
          </a:p>
          <a:p>
            <a:r>
              <a:rPr lang="nl-NL" dirty="0" smtClean="0"/>
              <a:t>Aantonen </a:t>
            </a:r>
            <a:r>
              <a:rPr lang="nl-NL" dirty="0"/>
              <a:t>of er sprake is van verminderde stabiliteit </a:t>
            </a:r>
          </a:p>
          <a:p>
            <a:r>
              <a:rPr lang="nl-NL" dirty="0" smtClean="0"/>
              <a:t>Aantonen </a:t>
            </a:r>
            <a:r>
              <a:rPr lang="nl-NL" dirty="0"/>
              <a:t>of er sprake is van beperkingen in de </a:t>
            </a:r>
            <a:r>
              <a:rPr lang="nl-NL" dirty="0" smtClean="0"/>
              <a:t>PSK</a:t>
            </a:r>
            <a:endParaRPr lang="nl-NL" dirty="0"/>
          </a:p>
          <a:p>
            <a:r>
              <a:rPr lang="nl-NL" dirty="0" smtClean="0"/>
              <a:t>Aantonen </a:t>
            </a:r>
            <a:r>
              <a:rPr lang="nl-NL" dirty="0"/>
              <a:t>of er sprake is van verhoogde </a:t>
            </a:r>
            <a:r>
              <a:rPr lang="nl-NL" dirty="0" smtClean="0"/>
              <a:t>spiertonus</a:t>
            </a:r>
            <a:endParaRPr lang="nl-NL" dirty="0"/>
          </a:p>
          <a:p>
            <a:r>
              <a:rPr lang="nl-NL" dirty="0" smtClean="0"/>
              <a:t>Aantonen </a:t>
            </a:r>
            <a:r>
              <a:rPr lang="nl-NL" dirty="0"/>
              <a:t>of er sprake is van stijfheid in de lumbale </a:t>
            </a:r>
            <a:r>
              <a:rPr lang="nl-NL" dirty="0" smtClean="0"/>
              <a:t>wervelkolom</a:t>
            </a:r>
          </a:p>
          <a:p>
            <a:r>
              <a:rPr lang="nl-NL" dirty="0"/>
              <a:t>Aantonen of er sprake is van een </a:t>
            </a:r>
            <a:r>
              <a:rPr lang="nl-NL" dirty="0" err="1"/>
              <a:t>lumbosacraal</a:t>
            </a:r>
            <a:r>
              <a:rPr lang="nl-NL" dirty="0"/>
              <a:t> </a:t>
            </a:r>
            <a:r>
              <a:rPr lang="nl-NL" dirty="0" err="1"/>
              <a:t>radiculair</a:t>
            </a:r>
            <a:r>
              <a:rPr lang="nl-NL" dirty="0"/>
              <a:t> syndroom</a:t>
            </a:r>
            <a:br>
              <a:rPr lang="nl-NL" dirty="0"/>
            </a:br>
            <a:r>
              <a:rPr lang="nl-NL" dirty="0">
                <a:sym typeface="Wingdings" panose="05000000000000000000" pitchFamily="2" charset="2"/>
              </a:rPr>
              <a:t> indien meneer een positief antwoord geeft op de HNP-vraag</a:t>
            </a:r>
            <a:endParaRPr lang="nl-NL" dirty="0"/>
          </a:p>
          <a:p>
            <a:pPr marL="0" indent="0">
              <a:buNone/>
            </a:pPr>
            <a:endParaRPr lang="nl-NL" dirty="0"/>
          </a:p>
        </p:txBody>
      </p:sp>
    </p:spTree>
    <p:extLst>
      <p:ext uri="{BB962C8B-B14F-4D97-AF65-F5344CB8AC3E}">
        <p14:creationId xmlns:p14="http://schemas.microsoft.com/office/powerpoint/2010/main" val="3380759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Onderzoek</a:t>
            </a:r>
            <a:endParaRPr lang="nl-NL" dirty="0"/>
          </a:p>
        </p:txBody>
      </p:sp>
      <p:sp>
        <p:nvSpPr>
          <p:cNvPr id="3" name="Tijdelijke aanduiding voor inhoud 2"/>
          <p:cNvSpPr>
            <a:spLocks noGrp="1"/>
          </p:cNvSpPr>
          <p:nvPr>
            <p:ph idx="1"/>
          </p:nvPr>
        </p:nvSpPr>
        <p:spPr>
          <a:xfrm>
            <a:off x="677334" y="1468191"/>
            <a:ext cx="9419703" cy="4701959"/>
          </a:xfrm>
        </p:spPr>
        <p:txBody>
          <a:bodyPr>
            <a:normAutofit lnSpcReduction="10000"/>
          </a:bodyPr>
          <a:lstStyle/>
          <a:p>
            <a:r>
              <a:rPr lang="nl-NL" dirty="0" smtClean="0"/>
              <a:t>Inspectie/palpatie</a:t>
            </a:r>
            <a:br>
              <a:rPr lang="nl-NL" dirty="0" smtClean="0"/>
            </a:br>
            <a:r>
              <a:rPr lang="nl-NL" dirty="0" smtClean="0">
                <a:sym typeface="Wingdings" panose="05000000000000000000" pitchFamily="2" charset="2"/>
              </a:rPr>
              <a:t> </a:t>
            </a:r>
            <a:r>
              <a:rPr lang="nl-NL" dirty="0" smtClean="0"/>
              <a:t>Beoordeel </a:t>
            </a:r>
            <a:r>
              <a:rPr lang="nl-NL" dirty="0"/>
              <a:t>de houding in zit en </a:t>
            </a:r>
            <a:r>
              <a:rPr lang="nl-NL" dirty="0" smtClean="0"/>
              <a:t>stand (let </a:t>
            </a:r>
            <a:r>
              <a:rPr lang="nl-NL" dirty="0"/>
              <a:t>op binnenkomst en tijdens anamnese</a:t>
            </a:r>
            <a:r>
              <a:rPr lang="nl-NL" dirty="0" smtClean="0"/>
              <a:t>). Inspecteer</a:t>
            </a:r>
            <a:r>
              <a:rPr lang="nl-NL" dirty="0"/>
              <a:t>/ palpeer of de wervels op een lijn lopen. </a:t>
            </a:r>
            <a:r>
              <a:rPr lang="nl-NL" dirty="0" smtClean="0"/>
              <a:t>Palpeer </a:t>
            </a:r>
            <a:r>
              <a:rPr lang="nl-NL" dirty="0"/>
              <a:t>de spanning in de rug </a:t>
            </a:r>
            <a:r>
              <a:rPr lang="nl-NL" dirty="0" smtClean="0"/>
              <a:t>i.v.m. verkramping</a:t>
            </a:r>
            <a:endParaRPr lang="nl-NL" dirty="0"/>
          </a:p>
          <a:p>
            <a:r>
              <a:rPr lang="nl-NL" dirty="0" smtClean="0"/>
              <a:t>Functionele </a:t>
            </a:r>
            <a:r>
              <a:rPr lang="nl-NL" dirty="0"/>
              <a:t>actief </a:t>
            </a:r>
            <a:r>
              <a:rPr lang="nl-NL" dirty="0" smtClean="0"/>
              <a:t>onderzoek</a:t>
            </a:r>
            <a:br>
              <a:rPr lang="nl-NL" dirty="0" smtClean="0"/>
            </a:br>
            <a:r>
              <a:rPr lang="nl-NL" dirty="0" smtClean="0">
                <a:sym typeface="Wingdings" panose="05000000000000000000" pitchFamily="2" charset="2"/>
              </a:rPr>
              <a:t> L</a:t>
            </a:r>
            <a:r>
              <a:rPr lang="nl-NL" dirty="0" smtClean="0"/>
              <a:t>aat </a:t>
            </a:r>
            <a:r>
              <a:rPr lang="nl-NL" dirty="0"/>
              <a:t>de </a:t>
            </a:r>
            <a:r>
              <a:rPr lang="nl-NL" dirty="0" smtClean="0"/>
              <a:t>PSK </a:t>
            </a:r>
            <a:r>
              <a:rPr lang="nl-NL" dirty="0"/>
              <a:t>activiteiten uitvoeren. Kijk naar houding en vraag naar pijn/stijfheid. Bewegingsverloop, </a:t>
            </a:r>
            <a:r>
              <a:rPr lang="nl-NL" dirty="0" err="1" smtClean="0"/>
              <a:t>crepitaties</a:t>
            </a:r>
            <a:endParaRPr lang="nl-NL" dirty="0"/>
          </a:p>
          <a:p>
            <a:r>
              <a:rPr lang="nl-NL" dirty="0" smtClean="0"/>
              <a:t>Actief onderzoek</a:t>
            </a:r>
            <a:br>
              <a:rPr lang="nl-NL" dirty="0" smtClean="0"/>
            </a:br>
            <a:r>
              <a:rPr lang="nl-NL" dirty="0" smtClean="0">
                <a:sym typeface="Wingdings" panose="05000000000000000000" pitchFamily="2" charset="2"/>
              </a:rPr>
              <a:t> V</a:t>
            </a:r>
            <a:r>
              <a:rPr lang="nl-NL" dirty="0" smtClean="0"/>
              <a:t>oer </a:t>
            </a:r>
            <a:r>
              <a:rPr lang="nl-NL" dirty="0"/>
              <a:t>een flexie, extensie, </a:t>
            </a:r>
            <a:r>
              <a:rPr lang="nl-NL" dirty="0" err="1" smtClean="0"/>
              <a:t>lateroflexie</a:t>
            </a:r>
            <a:r>
              <a:rPr lang="nl-NL" dirty="0" smtClean="0"/>
              <a:t> en rotatie uit. Voer </a:t>
            </a:r>
            <a:r>
              <a:rPr lang="nl-NL" dirty="0"/>
              <a:t>het meerdere malen </a:t>
            </a:r>
            <a:r>
              <a:rPr lang="nl-NL" dirty="0" smtClean="0"/>
              <a:t>uit (i.v.m. vermoeidheid en compensatie)</a:t>
            </a:r>
            <a:endParaRPr lang="nl-NL" dirty="0"/>
          </a:p>
          <a:p>
            <a:r>
              <a:rPr lang="nl-NL" dirty="0" smtClean="0"/>
              <a:t>Actief onderzoek</a:t>
            </a:r>
            <a:br>
              <a:rPr lang="nl-NL" dirty="0" smtClean="0"/>
            </a:br>
            <a:r>
              <a:rPr lang="nl-NL" dirty="0" smtClean="0">
                <a:sym typeface="Wingdings" panose="05000000000000000000" pitchFamily="2" charset="2"/>
              </a:rPr>
              <a:t> L</a:t>
            </a:r>
            <a:r>
              <a:rPr lang="nl-NL" dirty="0" smtClean="0"/>
              <a:t>aat </a:t>
            </a:r>
            <a:r>
              <a:rPr lang="nl-NL" dirty="0"/>
              <a:t>de patiënt “superman” uitvoeren. Let op bekken </a:t>
            </a:r>
            <a:r>
              <a:rPr lang="nl-NL" dirty="0" smtClean="0"/>
              <a:t>kanteling</a:t>
            </a:r>
            <a:endParaRPr lang="nl-NL" dirty="0"/>
          </a:p>
          <a:p>
            <a:r>
              <a:rPr lang="nl-NL" dirty="0" err="1" smtClean="0"/>
              <a:t>Veringstesten</a:t>
            </a:r>
            <a:r>
              <a:rPr lang="nl-NL" dirty="0" smtClean="0"/>
              <a:t/>
            </a:r>
            <a:br>
              <a:rPr lang="nl-NL" dirty="0" smtClean="0"/>
            </a:br>
            <a:r>
              <a:rPr lang="nl-NL" dirty="0" smtClean="0">
                <a:sym typeface="Wingdings" panose="05000000000000000000" pitchFamily="2" charset="2"/>
              </a:rPr>
              <a:t> U</a:t>
            </a:r>
            <a:r>
              <a:rPr lang="nl-NL" dirty="0" smtClean="0"/>
              <a:t>itvoering </a:t>
            </a:r>
            <a:r>
              <a:rPr lang="nl-NL" dirty="0"/>
              <a:t>in de lumbale </a:t>
            </a:r>
            <a:r>
              <a:rPr lang="nl-NL" dirty="0" smtClean="0"/>
              <a:t>wervelkolom</a:t>
            </a:r>
            <a:r>
              <a:rPr lang="nl-NL" dirty="0"/>
              <a:t> </a:t>
            </a:r>
            <a:r>
              <a:rPr lang="nl-NL" dirty="0" smtClean="0"/>
              <a:t>(zie klinimetrie)</a:t>
            </a:r>
          </a:p>
          <a:p>
            <a:r>
              <a:rPr lang="nl-NL" dirty="0" smtClean="0"/>
              <a:t>Provocatietesten </a:t>
            </a:r>
            <a:r>
              <a:rPr lang="nl-NL" dirty="0" err="1" smtClean="0"/>
              <a:t>lumbosacraal</a:t>
            </a:r>
            <a:r>
              <a:rPr lang="nl-NL" dirty="0" smtClean="0"/>
              <a:t> </a:t>
            </a:r>
            <a:r>
              <a:rPr lang="nl-NL" dirty="0" err="1" smtClean="0"/>
              <a:t>radiculair</a:t>
            </a:r>
            <a:r>
              <a:rPr lang="nl-NL" dirty="0" smtClean="0"/>
              <a:t> syndroom</a:t>
            </a:r>
            <a:br>
              <a:rPr lang="nl-NL" dirty="0" smtClean="0"/>
            </a:br>
            <a:r>
              <a:rPr lang="nl-NL" dirty="0" smtClean="0">
                <a:sym typeface="Wingdings" panose="05000000000000000000" pitchFamily="2" charset="2"/>
              </a:rPr>
              <a:t> Slump, Straight leg </a:t>
            </a:r>
            <a:r>
              <a:rPr lang="nl-NL" dirty="0" err="1" smtClean="0">
                <a:sym typeface="Wingdings" panose="05000000000000000000" pitchFamily="2" charset="2"/>
              </a:rPr>
              <a:t>raise</a:t>
            </a:r>
            <a:r>
              <a:rPr lang="nl-NL" dirty="0">
                <a:sym typeface="Wingdings" panose="05000000000000000000" pitchFamily="2" charset="2"/>
              </a:rPr>
              <a:t> </a:t>
            </a:r>
            <a:r>
              <a:rPr lang="nl-NL" dirty="0" smtClean="0">
                <a:sym typeface="Wingdings" panose="05000000000000000000" pitchFamily="2" charset="2"/>
              </a:rPr>
              <a:t>(SLR), gekruiste SLR, </a:t>
            </a:r>
            <a:r>
              <a:rPr lang="nl-NL" dirty="0" err="1" smtClean="0">
                <a:sym typeface="Wingdings" panose="05000000000000000000" pitchFamily="2" charset="2"/>
              </a:rPr>
              <a:t>Bragard</a:t>
            </a:r>
            <a:r>
              <a:rPr lang="nl-NL" dirty="0" smtClean="0">
                <a:sym typeface="Wingdings" panose="05000000000000000000" pitchFamily="2" charset="2"/>
              </a:rPr>
              <a:t> en </a:t>
            </a:r>
            <a:r>
              <a:rPr lang="nl-NL" dirty="0" err="1" smtClean="0">
                <a:sym typeface="Wingdings" panose="05000000000000000000" pitchFamily="2" charset="2"/>
              </a:rPr>
              <a:t>Neri</a:t>
            </a:r>
            <a:r>
              <a:rPr lang="nl-NL" dirty="0" smtClean="0">
                <a:sym typeface="Wingdings" panose="05000000000000000000" pitchFamily="2" charset="2"/>
              </a:rPr>
              <a:t> (zie klinimetrie)</a:t>
            </a:r>
            <a:endParaRPr lang="nl-NL" dirty="0" smtClean="0"/>
          </a:p>
        </p:txBody>
      </p:sp>
    </p:spTree>
    <p:extLst>
      <p:ext uri="{BB962C8B-B14F-4D97-AF65-F5344CB8AC3E}">
        <p14:creationId xmlns:p14="http://schemas.microsoft.com/office/powerpoint/2010/main" val="32396976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Klinimetrie </a:t>
            </a:r>
            <a:r>
              <a:rPr lang="nl-NL" dirty="0" err="1" smtClean="0"/>
              <a:t>veringstesten</a:t>
            </a:r>
            <a:endParaRPr lang="nl-NL" dirty="0"/>
          </a:p>
        </p:txBody>
      </p:sp>
      <p:sp>
        <p:nvSpPr>
          <p:cNvPr id="3" name="Tijdelijke aanduiding voor inhoud 2"/>
          <p:cNvSpPr>
            <a:spLocks noGrp="1"/>
          </p:cNvSpPr>
          <p:nvPr>
            <p:ph idx="1"/>
          </p:nvPr>
        </p:nvSpPr>
        <p:spPr/>
        <p:txBody>
          <a:bodyPr/>
          <a:lstStyle/>
          <a:p>
            <a:pPr marL="0" indent="0">
              <a:buNone/>
            </a:pPr>
            <a:r>
              <a:rPr lang="nl-NL" dirty="0" smtClean="0"/>
              <a:t>Bewegingsmogelijkheid en locatie van pijn</a:t>
            </a:r>
            <a:br>
              <a:rPr lang="nl-NL" dirty="0" smtClean="0"/>
            </a:br>
            <a:r>
              <a:rPr lang="nl-NL" dirty="0" smtClean="0"/>
              <a:t>Proc. </a:t>
            </a:r>
            <a:r>
              <a:rPr lang="nl-NL" dirty="0" err="1" smtClean="0"/>
              <a:t>Spinosus</a:t>
            </a:r>
            <a:r>
              <a:rPr lang="nl-NL" dirty="0" smtClean="0"/>
              <a:t> </a:t>
            </a:r>
            <a:r>
              <a:rPr lang="nl-NL" dirty="0" smtClean="0">
                <a:sym typeface="Wingdings" panose="05000000000000000000" pitchFamily="2" charset="2"/>
              </a:rPr>
              <a:t> mate van bewegingsmogelijkheid, </a:t>
            </a:r>
            <a:r>
              <a:rPr lang="nl-NL" dirty="0" err="1" smtClean="0">
                <a:sym typeface="Wingdings" panose="05000000000000000000" pitchFamily="2" charset="2"/>
              </a:rPr>
              <a:t>saggitale</a:t>
            </a:r>
            <a:r>
              <a:rPr lang="nl-NL" dirty="0" smtClean="0">
                <a:sym typeface="Wingdings" panose="05000000000000000000" pitchFamily="2" charset="2"/>
              </a:rPr>
              <a:t> vlak</a:t>
            </a:r>
            <a:br>
              <a:rPr lang="nl-NL" dirty="0" smtClean="0">
                <a:sym typeface="Wingdings" panose="05000000000000000000" pitchFamily="2" charset="2"/>
              </a:rPr>
            </a:br>
            <a:r>
              <a:rPr lang="nl-NL" dirty="0" smtClean="0">
                <a:sym typeface="Wingdings" panose="05000000000000000000" pitchFamily="2" charset="2"/>
              </a:rPr>
              <a:t>Proc. </a:t>
            </a:r>
            <a:r>
              <a:rPr lang="nl-NL" dirty="0" err="1" smtClean="0">
                <a:sym typeface="Wingdings" panose="05000000000000000000" pitchFamily="2" charset="2"/>
              </a:rPr>
              <a:t>Transversus</a:t>
            </a:r>
            <a:r>
              <a:rPr lang="nl-NL" dirty="0" smtClean="0">
                <a:sym typeface="Wingdings" panose="05000000000000000000" pitchFamily="2" charset="2"/>
              </a:rPr>
              <a:t>  mate van bewegingsmogelijkheid, transversale vlak</a:t>
            </a:r>
            <a:endParaRPr lang="nl-NL" dirty="0" smtClean="0"/>
          </a:p>
        </p:txBody>
      </p:sp>
      <p:pic>
        <p:nvPicPr>
          <p:cNvPr id="4" name="Afbeelding 3"/>
          <p:cNvPicPr>
            <a:picLocks noChangeAspect="1"/>
          </p:cNvPicPr>
          <p:nvPr/>
        </p:nvPicPr>
        <p:blipFill rotWithShape="1">
          <a:blip r:embed="rId2"/>
          <a:srcRect l="24071" t="45026" r="22853" b="23988"/>
          <a:stretch/>
        </p:blipFill>
        <p:spPr>
          <a:xfrm>
            <a:off x="1133341" y="3554568"/>
            <a:ext cx="7587544" cy="2486793"/>
          </a:xfrm>
          <a:prstGeom prst="rect">
            <a:avLst/>
          </a:prstGeom>
        </p:spPr>
      </p:pic>
    </p:spTree>
    <p:extLst>
      <p:ext uri="{BB962C8B-B14F-4D97-AF65-F5344CB8AC3E}">
        <p14:creationId xmlns:p14="http://schemas.microsoft.com/office/powerpoint/2010/main" val="3606752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Klinimetrie </a:t>
            </a:r>
            <a:r>
              <a:rPr lang="nl-NL" dirty="0" err="1" smtClean="0"/>
              <a:t>veringstesten</a:t>
            </a:r>
            <a:endParaRPr lang="nl-NL" dirty="0"/>
          </a:p>
        </p:txBody>
      </p:sp>
      <p:sp>
        <p:nvSpPr>
          <p:cNvPr id="3" name="Tijdelijke aanduiding voor inhoud 2"/>
          <p:cNvSpPr>
            <a:spLocks noGrp="1"/>
          </p:cNvSpPr>
          <p:nvPr>
            <p:ph idx="1"/>
          </p:nvPr>
        </p:nvSpPr>
        <p:spPr/>
        <p:txBody>
          <a:bodyPr/>
          <a:lstStyle/>
          <a:p>
            <a:r>
              <a:rPr lang="nl-NL" dirty="0" smtClean="0"/>
              <a:t>Schneider, 2008</a:t>
            </a:r>
          </a:p>
          <a:p>
            <a:r>
              <a:rPr lang="nl-NL" dirty="0" smtClean="0">
                <a:sym typeface="Wingdings" panose="05000000000000000000" pitchFamily="2" charset="2"/>
              </a:rPr>
              <a:t>Onderzoek met twee beoordelaars en negenendertig patiënten met lage rugpijn, waarbij ze de testen drie keer uitvoerden</a:t>
            </a:r>
          </a:p>
          <a:p>
            <a:r>
              <a:rPr lang="nl-NL" dirty="0"/>
              <a:t>Palpatiemethoden om de mobiliteit van wervels te bepalen </a:t>
            </a:r>
            <a:r>
              <a:rPr lang="nl-NL" dirty="0">
                <a:sym typeface="Wingdings" panose="05000000000000000000" pitchFamily="2" charset="2"/>
              </a:rPr>
              <a:t> lage </a:t>
            </a:r>
            <a:r>
              <a:rPr lang="nl-NL" dirty="0" err="1">
                <a:sym typeface="Wingdings" panose="05000000000000000000" pitchFamily="2" charset="2"/>
              </a:rPr>
              <a:t>interbeoordelaarsbetrouwbaarheid</a:t>
            </a:r>
            <a:r>
              <a:rPr lang="nl-NL" dirty="0">
                <a:sym typeface="Wingdings" panose="05000000000000000000" pitchFamily="2" charset="2"/>
              </a:rPr>
              <a:t> (mate van overeenkomst tussen verschillende beoordelaars)</a:t>
            </a:r>
          </a:p>
          <a:p>
            <a:pPr marL="0" indent="0">
              <a:buNone/>
            </a:pPr>
            <a:endParaRPr lang="nl-NL" dirty="0" smtClean="0">
              <a:sym typeface="Wingdings" panose="05000000000000000000" pitchFamily="2" charset="2"/>
            </a:endParaRPr>
          </a:p>
        </p:txBody>
      </p:sp>
    </p:spTree>
    <p:extLst>
      <p:ext uri="{BB962C8B-B14F-4D97-AF65-F5344CB8AC3E}">
        <p14:creationId xmlns:p14="http://schemas.microsoft.com/office/powerpoint/2010/main" val="9883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Klinimetrie SLR en variabelen</a:t>
            </a:r>
            <a:endParaRPr lang="nl-NL" dirty="0"/>
          </a:p>
        </p:txBody>
      </p:sp>
      <p:sp>
        <p:nvSpPr>
          <p:cNvPr id="3" name="Tijdelijke aanduiding voor inhoud 2"/>
          <p:cNvSpPr>
            <a:spLocks noGrp="1"/>
          </p:cNvSpPr>
          <p:nvPr>
            <p:ph idx="1"/>
          </p:nvPr>
        </p:nvSpPr>
        <p:spPr>
          <a:xfrm>
            <a:off x="677334" y="1664751"/>
            <a:ext cx="9059094" cy="5193249"/>
          </a:xfrm>
        </p:spPr>
        <p:txBody>
          <a:bodyPr/>
          <a:lstStyle/>
          <a:p>
            <a:r>
              <a:rPr lang="nl-NL" dirty="0" smtClean="0"/>
              <a:t>Uitstraling van pijn achterzijde been en bil </a:t>
            </a:r>
            <a:r>
              <a:rPr lang="nl-NL" dirty="0" smtClean="0">
                <a:sym typeface="Wingdings" panose="05000000000000000000" pitchFamily="2" charset="2"/>
              </a:rPr>
              <a:t> </a:t>
            </a:r>
            <a:r>
              <a:rPr lang="nl-NL" dirty="0" err="1" smtClean="0">
                <a:sym typeface="Wingdings" panose="05000000000000000000" pitchFamily="2" charset="2"/>
              </a:rPr>
              <a:t>l</a:t>
            </a:r>
            <a:r>
              <a:rPr lang="nl-NL" dirty="0" err="1" smtClean="0"/>
              <a:t>umbosacraal</a:t>
            </a:r>
            <a:r>
              <a:rPr lang="nl-NL" dirty="0" smtClean="0"/>
              <a:t> </a:t>
            </a:r>
            <a:r>
              <a:rPr lang="nl-NL" dirty="0" err="1" smtClean="0"/>
              <a:t>radiculair</a:t>
            </a:r>
            <a:r>
              <a:rPr lang="nl-NL" dirty="0" smtClean="0"/>
              <a:t> syndroom </a:t>
            </a:r>
            <a:r>
              <a:rPr lang="nl-NL" dirty="0" smtClean="0">
                <a:sym typeface="Wingdings" panose="05000000000000000000" pitchFamily="2" charset="2"/>
              </a:rPr>
              <a:t> betrokkenheid n. </a:t>
            </a:r>
            <a:r>
              <a:rPr lang="nl-NL" dirty="0" err="1" smtClean="0">
                <a:sym typeface="Wingdings" panose="05000000000000000000" pitchFamily="2" charset="2"/>
              </a:rPr>
              <a:t>ischiadicus</a:t>
            </a:r>
            <a:r>
              <a:rPr lang="nl-NL" dirty="0" smtClean="0">
                <a:sym typeface="Wingdings" panose="05000000000000000000" pitchFamily="2" charset="2"/>
              </a:rPr>
              <a:t>  zenuw op rek  herkenbare pijn</a:t>
            </a:r>
          </a:p>
          <a:p>
            <a:endParaRPr lang="nl-NL" dirty="0">
              <a:sym typeface="Wingdings" panose="05000000000000000000" pitchFamily="2" charset="2"/>
            </a:endParaRPr>
          </a:p>
          <a:p>
            <a:endParaRPr lang="nl-NL" dirty="0" smtClean="0">
              <a:sym typeface="Wingdings" panose="05000000000000000000" pitchFamily="2" charset="2"/>
            </a:endParaRPr>
          </a:p>
          <a:p>
            <a:endParaRPr lang="nl-NL" dirty="0">
              <a:sym typeface="Wingdings" panose="05000000000000000000" pitchFamily="2" charset="2"/>
            </a:endParaRPr>
          </a:p>
          <a:p>
            <a:endParaRPr lang="nl-NL" dirty="0" smtClean="0">
              <a:sym typeface="Wingdings" panose="05000000000000000000" pitchFamily="2" charset="2"/>
            </a:endParaRPr>
          </a:p>
          <a:p>
            <a:endParaRPr lang="nl-NL" dirty="0">
              <a:sym typeface="Wingdings" panose="05000000000000000000" pitchFamily="2" charset="2"/>
            </a:endParaRPr>
          </a:p>
          <a:p>
            <a:endParaRPr lang="nl-NL" dirty="0" smtClean="0">
              <a:sym typeface="Wingdings" panose="05000000000000000000" pitchFamily="2" charset="2"/>
            </a:endParaRPr>
          </a:p>
          <a:p>
            <a:r>
              <a:rPr lang="nl-NL" dirty="0" err="1" smtClean="0">
                <a:sym typeface="Wingdings" panose="05000000000000000000" pitchFamily="2" charset="2"/>
              </a:rPr>
              <a:t>Bragard</a:t>
            </a:r>
            <a:r>
              <a:rPr lang="nl-NL" dirty="0" smtClean="0">
                <a:sym typeface="Wingdings" panose="05000000000000000000" pitchFamily="2" charset="2"/>
              </a:rPr>
              <a:t>  dorsaal flexie in BSG  extra rek zenuw</a:t>
            </a:r>
          </a:p>
          <a:p>
            <a:r>
              <a:rPr lang="nl-NL" dirty="0" err="1" smtClean="0">
                <a:sym typeface="Wingdings" panose="05000000000000000000" pitchFamily="2" charset="2"/>
              </a:rPr>
              <a:t>Neri</a:t>
            </a:r>
            <a:r>
              <a:rPr lang="nl-NL" dirty="0" smtClean="0">
                <a:sym typeface="Wingdings" panose="05000000000000000000" pitchFamily="2" charset="2"/>
              </a:rPr>
              <a:t>  flexie cervicale wervelkolom  extra rek ruggenmerg en zenuw</a:t>
            </a:r>
            <a:endParaRPr lang="nl-NL" dirty="0">
              <a:sym typeface="Wingdings" panose="05000000000000000000" pitchFamily="2" charset="2"/>
            </a:endParaRPr>
          </a:p>
          <a:p>
            <a:r>
              <a:rPr lang="nl-NL" dirty="0"/>
              <a:t>Gekruiste SLR</a:t>
            </a:r>
            <a:br>
              <a:rPr lang="nl-NL" dirty="0"/>
            </a:br>
            <a:r>
              <a:rPr lang="nl-NL" dirty="0"/>
              <a:t>Liften van het been aan de tegengestelde </a:t>
            </a:r>
            <a:r>
              <a:rPr lang="nl-NL" dirty="0" smtClean="0"/>
              <a:t>zijde</a:t>
            </a:r>
            <a:endParaRPr lang="nl-NL" dirty="0"/>
          </a:p>
        </p:txBody>
      </p:sp>
      <p:pic>
        <p:nvPicPr>
          <p:cNvPr id="4" name="Afbeelding 3"/>
          <p:cNvPicPr>
            <a:picLocks noChangeAspect="1"/>
          </p:cNvPicPr>
          <p:nvPr/>
        </p:nvPicPr>
        <p:blipFill rotWithShape="1">
          <a:blip r:embed="rId2"/>
          <a:srcRect l="25158" t="35695" r="24039" b="35960"/>
          <a:stretch/>
        </p:blipFill>
        <p:spPr>
          <a:xfrm>
            <a:off x="1043188" y="2497554"/>
            <a:ext cx="6619741" cy="2073500"/>
          </a:xfrm>
          <a:prstGeom prst="rect">
            <a:avLst/>
          </a:prstGeom>
        </p:spPr>
      </p:pic>
    </p:spTree>
    <p:extLst>
      <p:ext uri="{BB962C8B-B14F-4D97-AF65-F5344CB8AC3E}">
        <p14:creationId xmlns:p14="http://schemas.microsoft.com/office/powerpoint/2010/main" val="14058498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Klinimetrie Slump test</a:t>
            </a:r>
            <a:endParaRPr lang="nl-NL" dirty="0"/>
          </a:p>
        </p:txBody>
      </p:sp>
      <p:sp>
        <p:nvSpPr>
          <p:cNvPr id="3" name="Tijdelijke aanduiding voor inhoud 2"/>
          <p:cNvSpPr>
            <a:spLocks noGrp="1"/>
          </p:cNvSpPr>
          <p:nvPr>
            <p:ph idx="1"/>
          </p:nvPr>
        </p:nvSpPr>
        <p:spPr/>
        <p:txBody>
          <a:bodyPr/>
          <a:lstStyle/>
          <a:p>
            <a:r>
              <a:rPr lang="nl-NL" dirty="0"/>
              <a:t>Uitstraling van pijn achterzijde been en bil </a:t>
            </a:r>
            <a:r>
              <a:rPr lang="nl-NL" dirty="0">
                <a:sym typeface="Wingdings" panose="05000000000000000000" pitchFamily="2" charset="2"/>
              </a:rPr>
              <a:t> </a:t>
            </a:r>
            <a:r>
              <a:rPr lang="nl-NL" dirty="0" err="1">
                <a:sym typeface="Wingdings" panose="05000000000000000000" pitchFamily="2" charset="2"/>
              </a:rPr>
              <a:t>l</a:t>
            </a:r>
            <a:r>
              <a:rPr lang="nl-NL" dirty="0" err="1"/>
              <a:t>umbosacraal</a:t>
            </a:r>
            <a:r>
              <a:rPr lang="nl-NL" dirty="0"/>
              <a:t> </a:t>
            </a:r>
            <a:r>
              <a:rPr lang="nl-NL" dirty="0" err="1"/>
              <a:t>radiculair</a:t>
            </a:r>
            <a:r>
              <a:rPr lang="nl-NL" dirty="0"/>
              <a:t> syndroom </a:t>
            </a:r>
            <a:r>
              <a:rPr lang="nl-NL" dirty="0">
                <a:sym typeface="Wingdings" panose="05000000000000000000" pitchFamily="2" charset="2"/>
              </a:rPr>
              <a:t> betrokkenheid n. </a:t>
            </a:r>
            <a:r>
              <a:rPr lang="nl-NL" dirty="0" err="1">
                <a:sym typeface="Wingdings" panose="05000000000000000000" pitchFamily="2" charset="2"/>
              </a:rPr>
              <a:t>ischiadicus</a:t>
            </a:r>
            <a:r>
              <a:rPr lang="nl-NL" dirty="0">
                <a:sym typeface="Wingdings" panose="05000000000000000000" pitchFamily="2" charset="2"/>
              </a:rPr>
              <a:t>  zenuw op rek  herkenbare </a:t>
            </a:r>
            <a:r>
              <a:rPr lang="nl-NL" dirty="0" smtClean="0">
                <a:sym typeface="Wingdings" panose="05000000000000000000" pitchFamily="2" charset="2"/>
              </a:rPr>
              <a:t>pijn</a:t>
            </a:r>
          </a:p>
          <a:p>
            <a:r>
              <a:rPr lang="nl-NL" dirty="0" smtClean="0">
                <a:sym typeface="Wingdings" panose="05000000000000000000" pitchFamily="2" charset="2"/>
              </a:rPr>
              <a:t>Patiënt ‘zo fout mogelijk’ laten zitten. Knie van zijde met klachten laten </a:t>
            </a:r>
            <a:r>
              <a:rPr lang="nl-NL" dirty="0" err="1" smtClean="0">
                <a:sym typeface="Wingdings" panose="05000000000000000000" pitchFamily="2" charset="2"/>
              </a:rPr>
              <a:t>extenderen</a:t>
            </a:r>
            <a:endParaRPr lang="nl-NL" dirty="0" smtClean="0">
              <a:sym typeface="Wingdings" panose="05000000000000000000" pitchFamily="2" charset="2"/>
            </a:endParaRPr>
          </a:p>
          <a:p>
            <a:endParaRPr lang="nl-NL" dirty="0">
              <a:sym typeface="Wingdings" panose="05000000000000000000" pitchFamily="2" charset="2"/>
            </a:endParaRPr>
          </a:p>
        </p:txBody>
      </p:sp>
      <p:pic>
        <p:nvPicPr>
          <p:cNvPr id="4" name="Afbeelding 3"/>
          <p:cNvPicPr>
            <a:picLocks noChangeAspect="1"/>
          </p:cNvPicPr>
          <p:nvPr/>
        </p:nvPicPr>
        <p:blipFill rotWithShape="1">
          <a:blip r:embed="rId2">
            <a:clrChange>
              <a:clrFrom>
                <a:srgbClr val="F6F7FE"/>
              </a:clrFrom>
              <a:clrTo>
                <a:srgbClr val="F6F7FE">
                  <a:alpha val="0"/>
                </a:srgbClr>
              </a:clrTo>
            </a:clrChange>
          </a:blip>
          <a:srcRect l="30693" t="45202" r="51418" b="23284"/>
          <a:stretch/>
        </p:blipFill>
        <p:spPr>
          <a:xfrm>
            <a:off x="3580327" y="3271233"/>
            <a:ext cx="3372898" cy="3335629"/>
          </a:xfrm>
          <a:prstGeom prst="rect">
            <a:avLst/>
          </a:prstGeom>
        </p:spPr>
      </p:pic>
    </p:spTree>
    <p:extLst>
      <p:ext uri="{BB962C8B-B14F-4D97-AF65-F5344CB8AC3E}">
        <p14:creationId xmlns:p14="http://schemas.microsoft.com/office/powerpoint/2010/main" val="15473899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Klinimetrie </a:t>
            </a:r>
            <a:r>
              <a:rPr lang="nl-NL" dirty="0" smtClean="0"/>
              <a:t>SLR en variabelen en Slump</a:t>
            </a:r>
            <a:endParaRPr lang="nl-NL" dirty="0"/>
          </a:p>
        </p:txBody>
      </p:sp>
      <p:sp>
        <p:nvSpPr>
          <p:cNvPr id="3" name="Tijdelijke aanduiding voor inhoud 2"/>
          <p:cNvSpPr>
            <a:spLocks noGrp="1"/>
          </p:cNvSpPr>
          <p:nvPr>
            <p:ph idx="1"/>
          </p:nvPr>
        </p:nvSpPr>
        <p:spPr>
          <a:xfrm>
            <a:off x="677332" y="1700010"/>
            <a:ext cx="9535613" cy="4932609"/>
          </a:xfrm>
        </p:spPr>
        <p:txBody>
          <a:bodyPr>
            <a:normAutofit lnSpcReduction="10000"/>
          </a:bodyPr>
          <a:lstStyle/>
          <a:p>
            <a:r>
              <a:rPr lang="nl-NL" dirty="0" smtClean="0"/>
              <a:t>Van der Windt, 2010</a:t>
            </a:r>
          </a:p>
          <a:p>
            <a:r>
              <a:rPr lang="nl-NL" dirty="0" err="1" smtClean="0"/>
              <a:t>Systematic</a:t>
            </a:r>
            <a:r>
              <a:rPr lang="nl-NL" dirty="0" smtClean="0"/>
              <a:t> review over het in kaart brengen van </a:t>
            </a:r>
            <a:r>
              <a:rPr lang="nl-NL" dirty="0" err="1" smtClean="0"/>
              <a:t>lumbosacraal</a:t>
            </a:r>
            <a:r>
              <a:rPr lang="nl-NL" dirty="0" smtClean="0"/>
              <a:t> </a:t>
            </a:r>
            <a:r>
              <a:rPr lang="nl-NL" dirty="0" err="1" smtClean="0"/>
              <a:t>radiculair</a:t>
            </a:r>
            <a:r>
              <a:rPr lang="nl-NL" dirty="0" smtClean="0"/>
              <a:t> syndroom </a:t>
            </a:r>
            <a:br>
              <a:rPr lang="nl-NL" dirty="0" smtClean="0"/>
            </a:br>
            <a:r>
              <a:rPr lang="nl-NL" dirty="0" smtClean="0"/>
              <a:t>bij lage rugpijn. Zestien cohort studies en drie case control studies</a:t>
            </a:r>
          </a:p>
          <a:p>
            <a:r>
              <a:rPr lang="nl-NL" dirty="0" smtClean="0"/>
              <a:t>SLR test</a:t>
            </a:r>
            <a:br>
              <a:rPr lang="nl-NL" dirty="0" smtClean="0"/>
            </a:br>
            <a:r>
              <a:rPr lang="nl-NL" dirty="0" smtClean="0"/>
              <a:t>Hoge sensitiviteit (0.92)</a:t>
            </a:r>
            <a:br>
              <a:rPr lang="nl-NL" dirty="0" smtClean="0"/>
            </a:br>
            <a:r>
              <a:rPr lang="nl-NL" dirty="0" smtClean="0"/>
              <a:t>Variërende specificiteit (0.10-1.00)</a:t>
            </a:r>
          </a:p>
          <a:p>
            <a:r>
              <a:rPr lang="nl-NL" dirty="0" smtClean="0"/>
              <a:t>Gekruiste SLR</a:t>
            </a:r>
            <a:br>
              <a:rPr lang="nl-NL" dirty="0" smtClean="0"/>
            </a:br>
            <a:r>
              <a:rPr lang="nl-NL" dirty="0" smtClean="0"/>
              <a:t>Hoge specificiteit (0.90)</a:t>
            </a:r>
            <a:br>
              <a:rPr lang="nl-NL" dirty="0" smtClean="0"/>
            </a:br>
            <a:r>
              <a:rPr lang="nl-NL" dirty="0" smtClean="0"/>
              <a:t>Lage sensitiviteit (0.28)</a:t>
            </a:r>
          </a:p>
          <a:p>
            <a:r>
              <a:rPr lang="nl-NL" dirty="0" err="1" smtClean="0"/>
              <a:t>Bragard</a:t>
            </a:r>
            <a:r>
              <a:rPr lang="nl-NL" dirty="0" smtClean="0"/>
              <a:t> en </a:t>
            </a:r>
            <a:r>
              <a:rPr lang="nl-NL" dirty="0" err="1" smtClean="0"/>
              <a:t>Neri</a:t>
            </a:r>
            <a:r>
              <a:rPr lang="nl-NL" dirty="0" smtClean="0"/>
              <a:t> </a:t>
            </a:r>
            <a:r>
              <a:rPr lang="nl-NL" dirty="0" smtClean="0">
                <a:sym typeface="Wingdings" panose="05000000000000000000" pitchFamily="2" charset="2"/>
              </a:rPr>
              <a:t> ?</a:t>
            </a:r>
          </a:p>
          <a:p>
            <a:r>
              <a:rPr lang="nl-NL" dirty="0" smtClean="0">
                <a:sym typeface="Wingdings" panose="05000000000000000000" pitchFamily="2" charset="2"/>
              </a:rPr>
              <a:t>Slump test</a:t>
            </a:r>
            <a:br>
              <a:rPr lang="nl-NL" dirty="0" smtClean="0">
                <a:sym typeface="Wingdings" panose="05000000000000000000" pitchFamily="2" charset="2"/>
              </a:rPr>
            </a:br>
            <a:r>
              <a:rPr lang="nl-NL" dirty="0" smtClean="0">
                <a:sym typeface="Wingdings" panose="05000000000000000000" pitchFamily="2" charset="2"/>
              </a:rPr>
              <a:t>Matige betrouwbaarheid, weinig studies</a:t>
            </a:r>
          </a:p>
          <a:p>
            <a:r>
              <a:rPr lang="nl-NL" dirty="0" smtClean="0">
                <a:sym typeface="Wingdings" panose="05000000000000000000" pitchFamily="2" charset="2"/>
              </a:rPr>
              <a:t>Betrouwbaarheid neemt toe wanneer meerdere testen positief zijn</a:t>
            </a:r>
            <a:r>
              <a:rPr lang="nl-NL" dirty="0" smtClean="0"/>
              <a:t/>
            </a:r>
            <a:br>
              <a:rPr lang="nl-NL" dirty="0" smtClean="0"/>
            </a:br>
            <a:r>
              <a:rPr lang="nl-NL" dirty="0" smtClean="0"/>
              <a:t/>
            </a:r>
            <a:br>
              <a:rPr lang="nl-NL" dirty="0" smtClean="0"/>
            </a:br>
            <a:endParaRPr lang="nl-NL" dirty="0"/>
          </a:p>
        </p:txBody>
      </p:sp>
    </p:spTree>
    <p:extLst>
      <p:ext uri="{BB962C8B-B14F-4D97-AF65-F5344CB8AC3E}">
        <p14:creationId xmlns:p14="http://schemas.microsoft.com/office/powerpoint/2010/main" val="14805086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Behandelplan</a:t>
            </a:r>
            <a:endParaRPr lang="nl-NL" dirty="0"/>
          </a:p>
        </p:txBody>
      </p:sp>
      <p:sp>
        <p:nvSpPr>
          <p:cNvPr id="3" name="Tijdelijke aanduiding voor inhoud 2"/>
          <p:cNvSpPr>
            <a:spLocks noGrp="1"/>
          </p:cNvSpPr>
          <p:nvPr>
            <p:ph idx="1"/>
          </p:nvPr>
        </p:nvSpPr>
        <p:spPr>
          <a:xfrm>
            <a:off x="677334" y="1571223"/>
            <a:ext cx="9046215" cy="4714838"/>
          </a:xfrm>
        </p:spPr>
        <p:txBody>
          <a:bodyPr>
            <a:normAutofit/>
          </a:bodyPr>
          <a:lstStyle/>
          <a:p>
            <a:r>
              <a:rPr lang="nl-NL" dirty="0"/>
              <a:t>Lange termijn </a:t>
            </a:r>
            <a:r>
              <a:rPr lang="nl-NL" dirty="0" smtClean="0"/>
              <a:t>doelstelling</a:t>
            </a:r>
            <a:r>
              <a:rPr lang="nl-NL" dirty="0"/>
              <a:t/>
            </a:r>
            <a:br>
              <a:rPr lang="nl-NL" dirty="0"/>
            </a:br>
            <a:r>
              <a:rPr lang="nl-NL" dirty="0" smtClean="0"/>
              <a:t>In </a:t>
            </a:r>
            <a:r>
              <a:rPr lang="nl-NL" dirty="0"/>
              <a:t>8 weken het verbeteren van de activiteiten zodat meneer zonder beperkingen kan sporten en </a:t>
            </a:r>
            <a:r>
              <a:rPr lang="nl-NL" dirty="0" smtClean="0"/>
              <a:t>werken</a:t>
            </a:r>
          </a:p>
          <a:p>
            <a:r>
              <a:rPr lang="nl-NL" dirty="0" smtClean="0"/>
              <a:t>Korte </a:t>
            </a:r>
            <a:r>
              <a:rPr lang="nl-NL" dirty="0"/>
              <a:t>termijn doelstellingen </a:t>
            </a:r>
            <a:br>
              <a:rPr lang="nl-NL" dirty="0"/>
            </a:br>
            <a:r>
              <a:rPr lang="nl-NL" dirty="0"/>
              <a:t>- In 1 week kennis bij brengen over de aandoeningen en het belang van bewegen. Middels informeren en adviseren.</a:t>
            </a:r>
            <a:br>
              <a:rPr lang="nl-NL" dirty="0"/>
            </a:br>
            <a:r>
              <a:rPr lang="nl-NL" dirty="0"/>
              <a:t>- In 3 weken eventueel stabiliteit verbeteren. Middels stabiliserende oefeningen.</a:t>
            </a:r>
            <a:br>
              <a:rPr lang="nl-NL" dirty="0"/>
            </a:br>
            <a:r>
              <a:rPr lang="nl-NL" dirty="0"/>
              <a:t>- In 3 weken toename van de bewegingsmobiliteit. Middels actief oefenprogramma.</a:t>
            </a:r>
            <a:br>
              <a:rPr lang="nl-NL" dirty="0"/>
            </a:br>
            <a:r>
              <a:rPr lang="nl-NL" dirty="0"/>
              <a:t>- In 5 weken verminderde van de spiertonus in de rug door middel van massage therapie.</a:t>
            </a:r>
            <a:br>
              <a:rPr lang="nl-NL" dirty="0"/>
            </a:br>
            <a:r>
              <a:rPr lang="nl-NL" dirty="0"/>
              <a:t>- In 6 weken herstellen van de </a:t>
            </a:r>
            <a:r>
              <a:rPr lang="nl-NL" dirty="0" smtClean="0"/>
              <a:t>PSK </a:t>
            </a:r>
            <a:r>
              <a:rPr lang="nl-NL" dirty="0"/>
              <a:t>activiteiten, middels functioneel actief oefenen.</a:t>
            </a:r>
          </a:p>
        </p:txBody>
      </p:sp>
    </p:spTree>
    <p:extLst>
      <p:ext uri="{BB962C8B-B14F-4D97-AF65-F5344CB8AC3E}">
        <p14:creationId xmlns:p14="http://schemas.microsoft.com/office/powerpoint/2010/main" val="27748806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Bronnen</a:t>
            </a:r>
            <a:endParaRPr lang="nl-NL" dirty="0"/>
          </a:p>
        </p:txBody>
      </p:sp>
      <p:sp>
        <p:nvSpPr>
          <p:cNvPr id="3" name="Tijdelijke aanduiding voor inhoud 2"/>
          <p:cNvSpPr>
            <a:spLocks noGrp="1"/>
          </p:cNvSpPr>
          <p:nvPr>
            <p:ph idx="1"/>
          </p:nvPr>
        </p:nvSpPr>
        <p:spPr>
          <a:xfrm>
            <a:off x="677334" y="1661375"/>
            <a:ext cx="8814396" cy="4379987"/>
          </a:xfrm>
        </p:spPr>
        <p:txBody>
          <a:bodyPr>
            <a:normAutofit fontScale="85000" lnSpcReduction="10000"/>
          </a:bodyPr>
          <a:lstStyle/>
          <a:p>
            <a:r>
              <a:rPr lang="nl-NL" dirty="0" smtClean="0">
                <a:solidFill>
                  <a:schemeClr val="bg2">
                    <a:lumMod val="50000"/>
                  </a:schemeClr>
                </a:solidFill>
              </a:rPr>
              <a:t>NHG-Standaard </a:t>
            </a:r>
            <a:r>
              <a:rPr lang="nl-NL" dirty="0" err="1" smtClean="0">
                <a:solidFill>
                  <a:schemeClr val="bg2">
                    <a:lumMod val="50000"/>
                  </a:schemeClr>
                </a:solidFill>
              </a:rPr>
              <a:t>Lumbosacraal</a:t>
            </a:r>
            <a:r>
              <a:rPr lang="nl-NL" dirty="0" smtClean="0">
                <a:solidFill>
                  <a:schemeClr val="bg2">
                    <a:lumMod val="50000"/>
                  </a:schemeClr>
                </a:solidFill>
              </a:rPr>
              <a:t> </a:t>
            </a:r>
            <a:r>
              <a:rPr lang="nl-NL" dirty="0" err="1">
                <a:solidFill>
                  <a:schemeClr val="bg2">
                    <a:lumMod val="50000"/>
                  </a:schemeClr>
                </a:solidFill>
              </a:rPr>
              <a:t>radiculair</a:t>
            </a:r>
            <a:r>
              <a:rPr lang="nl-NL" dirty="0">
                <a:solidFill>
                  <a:schemeClr val="bg2">
                    <a:lumMod val="50000"/>
                  </a:schemeClr>
                </a:solidFill>
              </a:rPr>
              <a:t> syndroom M55[Actualisering juni 2015: herzien t.o.v. de versie van 2005]; [internet</a:t>
            </a:r>
            <a:r>
              <a:rPr lang="nl-NL" dirty="0" smtClean="0">
                <a:solidFill>
                  <a:schemeClr val="bg2">
                    <a:lumMod val="50000"/>
                  </a:schemeClr>
                </a:solidFill>
              </a:rPr>
              <a:t>][geraadpleegd </a:t>
            </a:r>
            <a:r>
              <a:rPr lang="nl-NL" dirty="0">
                <a:solidFill>
                  <a:schemeClr val="bg2">
                    <a:lumMod val="50000"/>
                  </a:schemeClr>
                </a:solidFill>
              </a:rPr>
              <a:t>07 september 2015] URL: </a:t>
            </a:r>
            <a:r>
              <a:rPr lang="nl-NL" dirty="0">
                <a:solidFill>
                  <a:schemeClr val="bg2">
                    <a:lumMod val="50000"/>
                  </a:schemeClr>
                </a:solidFill>
                <a:hlinkClick r:id="rId2"/>
              </a:rPr>
              <a:t>https://</a:t>
            </a:r>
            <a:r>
              <a:rPr lang="nl-NL" dirty="0" smtClean="0">
                <a:solidFill>
                  <a:schemeClr val="bg2">
                    <a:lumMod val="50000"/>
                  </a:schemeClr>
                </a:solidFill>
                <a:hlinkClick r:id="rId2"/>
              </a:rPr>
              <a:t>www.nhg.org/standaarden/volledig/nhg-standaard-lumbosacraal-radiculair-syndroom</a:t>
            </a:r>
            <a:endParaRPr lang="nl-NL" dirty="0" smtClean="0">
              <a:solidFill>
                <a:schemeClr val="bg2">
                  <a:lumMod val="50000"/>
                </a:schemeClr>
              </a:solidFill>
            </a:endParaRPr>
          </a:p>
          <a:p>
            <a:r>
              <a:rPr lang="nl-NL" dirty="0">
                <a:solidFill>
                  <a:schemeClr val="bg2">
                    <a:lumMod val="50000"/>
                  </a:schemeClr>
                </a:solidFill>
              </a:rPr>
              <a:t>NHG-Standaard Aspecifieke </a:t>
            </a:r>
            <a:r>
              <a:rPr lang="nl-NL" dirty="0" smtClean="0">
                <a:solidFill>
                  <a:schemeClr val="bg2">
                    <a:lumMod val="50000"/>
                  </a:schemeClr>
                </a:solidFill>
              </a:rPr>
              <a:t>lage rugpijn [Actualisering 2005]; [internet] [geraadpleegd 07 september 2015] URL:</a:t>
            </a:r>
            <a:r>
              <a:rPr lang="nl-NL" dirty="0">
                <a:solidFill>
                  <a:schemeClr val="bg2">
                    <a:lumMod val="50000"/>
                  </a:schemeClr>
                </a:solidFill>
              </a:rPr>
              <a:t> </a:t>
            </a:r>
            <a:r>
              <a:rPr lang="nl-NL" dirty="0" smtClean="0">
                <a:solidFill>
                  <a:schemeClr val="bg2">
                    <a:lumMod val="50000"/>
                  </a:schemeClr>
                </a:solidFill>
                <a:hlinkClick r:id="rId3"/>
              </a:rPr>
              <a:t>https</a:t>
            </a:r>
            <a:r>
              <a:rPr lang="nl-NL" dirty="0">
                <a:solidFill>
                  <a:schemeClr val="bg2">
                    <a:lumMod val="50000"/>
                  </a:schemeClr>
                </a:solidFill>
                <a:hlinkClick r:id="rId3"/>
              </a:rPr>
              <a:t>://</a:t>
            </a:r>
            <a:r>
              <a:rPr lang="nl-NL" dirty="0" smtClean="0">
                <a:solidFill>
                  <a:schemeClr val="bg2">
                    <a:lumMod val="50000"/>
                  </a:schemeClr>
                </a:solidFill>
                <a:hlinkClick r:id="rId3"/>
              </a:rPr>
              <a:t>www.nhg.org/standaarden/volledig/nhg-standaard-aspecifieke-lagerugpijn#idp9594768</a:t>
            </a:r>
            <a:endParaRPr lang="nl-NL" dirty="0" smtClean="0">
              <a:solidFill>
                <a:schemeClr val="bg2">
                  <a:lumMod val="50000"/>
                </a:schemeClr>
              </a:solidFill>
            </a:endParaRPr>
          </a:p>
          <a:p>
            <a:r>
              <a:rPr lang="nl-NL" dirty="0" smtClean="0">
                <a:solidFill>
                  <a:schemeClr val="bg2">
                    <a:lumMod val="50000"/>
                  </a:schemeClr>
                </a:solidFill>
              </a:rPr>
              <a:t>KNGF-richtlijn Lage rugpijn [Actualisering 2013];</a:t>
            </a:r>
            <a:r>
              <a:rPr lang="nl-NL" dirty="0">
                <a:solidFill>
                  <a:schemeClr val="bg2">
                    <a:lumMod val="50000"/>
                  </a:schemeClr>
                </a:solidFill>
              </a:rPr>
              <a:t> [internet] [geraadpleegd 07 september 2015]</a:t>
            </a:r>
            <a:r>
              <a:rPr lang="nl-NL" dirty="0" smtClean="0">
                <a:solidFill>
                  <a:schemeClr val="bg2">
                    <a:lumMod val="50000"/>
                  </a:schemeClr>
                </a:solidFill>
              </a:rPr>
              <a:t> </a:t>
            </a:r>
            <a:r>
              <a:rPr lang="nl-NL" dirty="0">
                <a:solidFill>
                  <a:schemeClr val="bg2">
                    <a:lumMod val="50000"/>
                  </a:schemeClr>
                </a:solidFill>
              </a:rPr>
              <a:t>URL: </a:t>
            </a:r>
            <a:r>
              <a:rPr lang="nl-NL" dirty="0">
                <a:solidFill>
                  <a:schemeClr val="bg2">
                    <a:lumMod val="50000"/>
                  </a:schemeClr>
                </a:solidFill>
                <a:hlinkClick r:id="rId4"/>
              </a:rPr>
              <a:t>https://</a:t>
            </a:r>
            <a:r>
              <a:rPr lang="nl-NL" dirty="0" smtClean="0">
                <a:solidFill>
                  <a:schemeClr val="bg2">
                    <a:lumMod val="50000"/>
                  </a:schemeClr>
                </a:solidFill>
                <a:hlinkClick r:id="rId4"/>
              </a:rPr>
              <a:t>www.fysionet-evidencebased.nl/images/pdfs/richtlijnen/lage_rugpijn_2013/lage_rugpijn_praktijkrichtlijn.pdf</a:t>
            </a:r>
            <a:endParaRPr lang="nl-NL" dirty="0" smtClean="0">
              <a:solidFill>
                <a:schemeClr val="bg2">
                  <a:lumMod val="50000"/>
                </a:schemeClr>
              </a:solidFill>
            </a:endParaRPr>
          </a:p>
          <a:p>
            <a:r>
              <a:rPr lang="nl-NL" dirty="0" smtClean="0">
                <a:solidFill>
                  <a:schemeClr val="bg2">
                    <a:lumMod val="50000"/>
                  </a:schemeClr>
                </a:solidFill>
              </a:rPr>
              <a:t>Schneider, M., </a:t>
            </a:r>
            <a:r>
              <a:rPr lang="nl-NL" dirty="0" err="1" smtClean="0">
                <a:solidFill>
                  <a:schemeClr val="bg2">
                    <a:lumMod val="50000"/>
                  </a:schemeClr>
                </a:solidFill>
              </a:rPr>
              <a:t>Erhard</a:t>
            </a:r>
            <a:r>
              <a:rPr lang="nl-NL" dirty="0" smtClean="0">
                <a:solidFill>
                  <a:schemeClr val="bg2">
                    <a:lumMod val="50000"/>
                  </a:schemeClr>
                </a:solidFill>
              </a:rPr>
              <a:t>, R., </a:t>
            </a:r>
            <a:r>
              <a:rPr lang="nl-NL" dirty="0" err="1" smtClean="0">
                <a:solidFill>
                  <a:schemeClr val="bg2">
                    <a:lumMod val="50000"/>
                  </a:schemeClr>
                </a:solidFill>
              </a:rPr>
              <a:t>Brach</a:t>
            </a:r>
            <a:r>
              <a:rPr lang="nl-NL" dirty="0" smtClean="0">
                <a:solidFill>
                  <a:schemeClr val="bg2">
                    <a:lumMod val="50000"/>
                  </a:schemeClr>
                </a:solidFill>
              </a:rPr>
              <a:t>, J., Tellin, W., </a:t>
            </a:r>
            <a:r>
              <a:rPr lang="nl-NL" dirty="0" err="1" smtClean="0">
                <a:solidFill>
                  <a:schemeClr val="bg2">
                    <a:lumMod val="50000"/>
                  </a:schemeClr>
                </a:solidFill>
              </a:rPr>
              <a:t>Imbarlina</a:t>
            </a:r>
            <a:r>
              <a:rPr lang="nl-NL" dirty="0" smtClean="0">
                <a:solidFill>
                  <a:schemeClr val="bg2">
                    <a:lumMod val="50000"/>
                  </a:schemeClr>
                </a:solidFill>
              </a:rPr>
              <a:t>, F., </a:t>
            </a:r>
            <a:r>
              <a:rPr lang="nl-NL" dirty="0" err="1" smtClean="0">
                <a:solidFill>
                  <a:schemeClr val="bg2">
                    <a:lumMod val="50000"/>
                  </a:schemeClr>
                </a:solidFill>
              </a:rPr>
              <a:t>Delitto</a:t>
            </a:r>
            <a:r>
              <a:rPr lang="nl-NL" dirty="0" smtClean="0">
                <a:solidFill>
                  <a:schemeClr val="bg2">
                    <a:lumMod val="50000"/>
                  </a:schemeClr>
                </a:solidFill>
              </a:rPr>
              <a:t>, A. </a:t>
            </a:r>
            <a:r>
              <a:rPr lang="en-US" dirty="0">
                <a:solidFill>
                  <a:schemeClr val="bg2">
                    <a:lumMod val="50000"/>
                  </a:schemeClr>
                </a:solidFill>
              </a:rPr>
              <a:t>Spinal Palpation for Lumbar Segmental Mobility and Pain Provocation: An </a:t>
            </a:r>
            <a:r>
              <a:rPr lang="en-US" dirty="0" err="1">
                <a:solidFill>
                  <a:schemeClr val="bg2">
                    <a:lumMod val="50000"/>
                  </a:schemeClr>
                </a:solidFill>
              </a:rPr>
              <a:t>Interexaminer</a:t>
            </a:r>
            <a:r>
              <a:rPr lang="en-US" dirty="0">
                <a:solidFill>
                  <a:schemeClr val="bg2">
                    <a:lumMod val="50000"/>
                  </a:schemeClr>
                </a:solidFill>
              </a:rPr>
              <a:t> Reliability </a:t>
            </a:r>
            <a:r>
              <a:rPr lang="en-US" dirty="0" smtClean="0">
                <a:solidFill>
                  <a:schemeClr val="bg2">
                    <a:lumMod val="50000"/>
                  </a:schemeClr>
                </a:solidFill>
              </a:rPr>
              <a:t>Study</a:t>
            </a:r>
            <a:r>
              <a:rPr lang="nl-NL" dirty="0">
                <a:solidFill>
                  <a:schemeClr val="bg2">
                    <a:lumMod val="50000"/>
                  </a:schemeClr>
                </a:solidFill>
              </a:rPr>
              <a:t> </a:t>
            </a:r>
            <a:r>
              <a:rPr lang="nl-NL" dirty="0" smtClean="0">
                <a:solidFill>
                  <a:schemeClr val="bg2">
                    <a:lumMod val="50000"/>
                  </a:schemeClr>
                </a:solidFill>
              </a:rPr>
              <a:t>[Actualisering maart 2008: herzien t.o.v. augustus 2007]; [internet][geraadpleegd </a:t>
            </a:r>
            <a:r>
              <a:rPr lang="nl-NL" dirty="0">
                <a:solidFill>
                  <a:schemeClr val="bg2">
                    <a:lumMod val="50000"/>
                  </a:schemeClr>
                </a:solidFill>
              </a:rPr>
              <a:t>07 september 2015] URL: </a:t>
            </a:r>
            <a:r>
              <a:rPr lang="nl-NL" dirty="0">
                <a:solidFill>
                  <a:schemeClr val="bg2">
                    <a:lumMod val="50000"/>
                  </a:schemeClr>
                </a:solidFill>
                <a:hlinkClick r:id="rId5"/>
              </a:rPr>
              <a:t>http://</a:t>
            </a:r>
            <a:r>
              <a:rPr lang="nl-NL" dirty="0" smtClean="0">
                <a:solidFill>
                  <a:schemeClr val="bg2">
                    <a:lumMod val="50000"/>
                  </a:schemeClr>
                </a:solidFill>
                <a:hlinkClick r:id="rId5"/>
              </a:rPr>
              <a:t>www.jmptonline.org/article/S0161-4754(08)00176-0/abstract</a:t>
            </a:r>
            <a:endParaRPr lang="nl-NL" dirty="0" smtClean="0">
              <a:solidFill>
                <a:schemeClr val="bg2">
                  <a:lumMod val="50000"/>
                </a:schemeClr>
              </a:solidFill>
            </a:endParaRPr>
          </a:p>
          <a:p>
            <a:r>
              <a:rPr lang="de-DE" dirty="0">
                <a:solidFill>
                  <a:schemeClr val="bg2">
                    <a:lumMod val="50000"/>
                  </a:schemeClr>
                </a:solidFill>
                <a:hlinkClick r:id="rId6"/>
              </a:rPr>
              <a:t>van der Windt </a:t>
            </a:r>
            <a:r>
              <a:rPr lang="de-DE" dirty="0" smtClean="0">
                <a:solidFill>
                  <a:schemeClr val="bg2">
                    <a:lumMod val="50000"/>
                  </a:schemeClr>
                </a:solidFill>
                <a:hlinkClick r:id="rId6"/>
              </a:rPr>
              <a:t>D.A</a:t>
            </a:r>
            <a:r>
              <a:rPr lang="de-DE" dirty="0" smtClean="0">
                <a:solidFill>
                  <a:schemeClr val="bg2">
                    <a:lumMod val="50000"/>
                  </a:schemeClr>
                </a:solidFill>
              </a:rPr>
              <a:t>.,</a:t>
            </a:r>
            <a:r>
              <a:rPr lang="de-DE" dirty="0">
                <a:solidFill>
                  <a:schemeClr val="bg2">
                    <a:lumMod val="50000"/>
                  </a:schemeClr>
                </a:solidFill>
              </a:rPr>
              <a:t> </a:t>
            </a:r>
            <a:r>
              <a:rPr lang="de-DE" dirty="0">
                <a:solidFill>
                  <a:schemeClr val="bg2">
                    <a:lumMod val="50000"/>
                  </a:schemeClr>
                </a:solidFill>
                <a:hlinkClick r:id="rId7"/>
              </a:rPr>
              <a:t>Simons </a:t>
            </a:r>
            <a:r>
              <a:rPr lang="de-DE" dirty="0" smtClean="0">
                <a:solidFill>
                  <a:schemeClr val="bg2">
                    <a:lumMod val="50000"/>
                  </a:schemeClr>
                </a:solidFill>
                <a:hlinkClick r:id="rId7"/>
              </a:rPr>
              <a:t>E</a:t>
            </a:r>
            <a:r>
              <a:rPr lang="de-DE" dirty="0" smtClean="0">
                <a:solidFill>
                  <a:schemeClr val="bg2">
                    <a:lumMod val="50000"/>
                  </a:schemeClr>
                </a:solidFill>
              </a:rPr>
              <a:t>.,</a:t>
            </a:r>
            <a:r>
              <a:rPr lang="de-DE" dirty="0">
                <a:solidFill>
                  <a:schemeClr val="bg2">
                    <a:lumMod val="50000"/>
                  </a:schemeClr>
                </a:solidFill>
              </a:rPr>
              <a:t> </a:t>
            </a:r>
            <a:r>
              <a:rPr lang="de-DE" dirty="0" err="1">
                <a:solidFill>
                  <a:schemeClr val="bg2">
                    <a:lumMod val="50000"/>
                  </a:schemeClr>
                </a:solidFill>
                <a:hlinkClick r:id="rId8"/>
              </a:rPr>
              <a:t>Riphagen</a:t>
            </a:r>
            <a:r>
              <a:rPr lang="de-DE" dirty="0">
                <a:solidFill>
                  <a:schemeClr val="bg2">
                    <a:lumMod val="50000"/>
                  </a:schemeClr>
                </a:solidFill>
                <a:hlinkClick r:id="rId8"/>
              </a:rPr>
              <a:t> </a:t>
            </a:r>
            <a:r>
              <a:rPr lang="de-DE" dirty="0" smtClean="0">
                <a:solidFill>
                  <a:schemeClr val="bg2">
                    <a:lumMod val="50000"/>
                  </a:schemeClr>
                </a:solidFill>
                <a:hlinkClick r:id="rId8"/>
              </a:rPr>
              <a:t>I.I</a:t>
            </a:r>
            <a:r>
              <a:rPr lang="de-DE" dirty="0" smtClean="0">
                <a:solidFill>
                  <a:schemeClr val="bg2">
                    <a:lumMod val="50000"/>
                  </a:schemeClr>
                </a:solidFill>
              </a:rPr>
              <a:t>.,</a:t>
            </a:r>
            <a:r>
              <a:rPr lang="de-DE" dirty="0">
                <a:solidFill>
                  <a:schemeClr val="bg2">
                    <a:lumMod val="50000"/>
                  </a:schemeClr>
                </a:solidFill>
              </a:rPr>
              <a:t> </a:t>
            </a:r>
            <a:r>
              <a:rPr lang="de-DE" dirty="0" err="1">
                <a:solidFill>
                  <a:schemeClr val="bg2">
                    <a:lumMod val="50000"/>
                  </a:schemeClr>
                </a:solidFill>
                <a:hlinkClick r:id="rId9"/>
              </a:rPr>
              <a:t>Ammendolia</a:t>
            </a:r>
            <a:r>
              <a:rPr lang="de-DE" dirty="0">
                <a:solidFill>
                  <a:schemeClr val="bg2">
                    <a:lumMod val="50000"/>
                  </a:schemeClr>
                </a:solidFill>
                <a:hlinkClick r:id="rId9"/>
              </a:rPr>
              <a:t> </a:t>
            </a:r>
            <a:r>
              <a:rPr lang="de-DE" dirty="0" smtClean="0">
                <a:solidFill>
                  <a:schemeClr val="bg2">
                    <a:lumMod val="50000"/>
                  </a:schemeClr>
                </a:solidFill>
                <a:hlinkClick r:id="rId9"/>
              </a:rPr>
              <a:t>C</a:t>
            </a:r>
            <a:r>
              <a:rPr lang="de-DE" dirty="0" smtClean="0">
                <a:solidFill>
                  <a:schemeClr val="bg2">
                    <a:lumMod val="50000"/>
                  </a:schemeClr>
                </a:solidFill>
              </a:rPr>
              <a:t>.,</a:t>
            </a:r>
            <a:r>
              <a:rPr lang="de-DE" dirty="0">
                <a:solidFill>
                  <a:schemeClr val="bg2">
                    <a:lumMod val="50000"/>
                  </a:schemeClr>
                </a:solidFill>
              </a:rPr>
              <a:t> </a:t>
            </a:r>
            <a:r>
              <a:rPr lang="de-DE" dirty="0" err="1">
                <a:solidFill>
                  <a:schemeClr val="bg2">
                    <a:lumMod val="50000"/>
                  </a:schemeClr>
                </a:solidFill>
                <a:hlinkClick r:id="rId10"/>
              </a:rPr>
              <a:t>Verhagen</a:t>
            </a:r>
            <a:r>
              <a:rPr lang="de-DE" dirty="0">
                <a:solidFill>
                  <a:schemeClr val="bg2">
                    <a:lumMod val="50000"/>
                  </a:schemeClr>
                </a:solidFill>
                <a:hlinkClick r:id="rId10"/>
              </a:rPr>
              <a:t> </a:t>
            </a:r>
            <a:r>
              <a:rPr lang="de-DE" dirty="0" smtClean="0">
                <a:solidFill>
                  <a:schemeClr val="bg2">
                    <a:lumMod val="50000"/>
                  </a:schemeClr>
                </a:solidFill>
                <a:hlinkClick r:id="rId10"/>
              </a:rPr>
              <a:t>A.P</a:t>
            </a:r>
            <a:r>
              <a:rPr lang="de-DE" dirty="0" smtClean="0">
                <a:solidFill>
                  <a:schemeClr val="bg2">
                    <a:lumMod val="50000"/>
                  </a:schemeClr>
                </a:solidFill>
              </a:rPr>
              <a:t>.,</a:t>
            </a:r>
            <a:r>
              <a:rPr lang="de-DE" dirty="0">
                <a:solidFill>
                  <a:schemeClr val="bg2">
                    <a:lumMod val="50000"/>
                  </a:schemeClr>
                </a:solidFill>
              </a:rPr>
              <a:t> </a:t>
            </a:r>
            <a:r>
              <a:rPr lang="de-DE" dirty="0">
                <a:solidFill>
                  <a:schemeClr val="bg2">
                    <a:lumMod val="50000"/>
                  </a:schemeClr>
                </a:solidFill>
                <a:hlinkClick r:id="rId11"/>
              </a:rPr>
              <a:t>Laslett </a:t>
            </a:r>
            <a:r>
              <a:rPr lang="de-DE" dirty="0" smtClean="0">
                <a:solidFill>
                  <a:schemeClr val="bg2">
                    <a:lumMod val="50000"/>
                  </a:schemeClr>
                </a:solidFill>
                <a:hlinkClick r:id="rId11"/>
              </a:rPr>
              <a:t>M</a:t>
            </a:r>
            <a:r>
              <a:rPr lang="de-DE" dirty="0" smtClean="0">
                <a:solidFill>
                  <a:schemeClr val="bg2">
                    <a:lumMod val="50000"/>
                  </a:schemeClr>
                </a:solidFill>
              </a:rPr>
              <a:t>. et al. </a:t>
            </a:r>
            <a:r>
              <a:rPr lang="en-US" dirty="0">
                <a:solidFill>
                  <a:schemeClr val="bg2">
                    <a:lumMod val="50000"/>
                  </a:schemeClr>
                </a:solidFill>
              </a:rPr>
              <a:t>Physical examination for lumbar radiculopathy due to disc herniation in patients with low-back </a:t>
            </a:r>
            <a:r>
              <a:rPr lang="en-US" dirty="0" smtClean="0">
                <a:solidFill>
                  <a:schemeClr val="bg2">
                    <a:lumMod val="50000"/>
                  </a:schemeClr>
                </a:solidFill>
              </a:rPr>
              <a:t>pain</a:t>
            </a:r>
            <a:r>
              <a:rPr lang="en-US" dirty="0">
                <a:solidFill>
                  <a:schemeClr val="bg2">
                    <a:lumMod val="50000"/>
                  </a:schemeClr>
                </a:solidFill>
              </a:rPr>
              <a:t> </a:t>
            </a:r>
            <a:r>
              <a:rPr lang="en-US" dirty="0" smtClean="0">
                <a:solidFill>
                  <a:schemeClr val="bg2">
                    <a:lumMod val="50000"/>
                  </a:schemeClr>
                </a:solidFill>
              </a:rPr>
              <a:t>[</a:t>
            </a:r>
            <a:r>
              <a:rPr lang="en-US" dirty="0" err="1" smtClean="0">
                <a:solidFill>
                  <a:schemeClr val="bg2">
                    <a:lumMod val="50000"/>
                  </a:schemeClr>
                </a:solidFill>
              </a:rPr>
              <a:t>Actualisering</a:t>
            </a:r>
            <a:r>
              <a:rPr lang="en-US" dirty="0" smtClean="0">
                <a:solidFill>
                  <a:schemeClr val="bg2">
                    <a:lumMod val="50000"/>
                  </a:schemeClr>
                </a:solidFill>
              </a:rPr>
              <a:t> </a:t>
            </a:r>
            <a:r>
              <a:rPr lang="en-US" dirty="0" err="1" smtClean="0">
                <a:solidFill>
                  <a:schemeClr val="bg2">
                    <a:lumMod val="50000"/>
                  </a:schemeClr>
                </a:solidFill>
              </a:rPr>
              <a:t>februari</a:t>
            </a:r>
            <a:r>
              <a:rPr lang="en-US" dirty="0" smtClean="0">
                <a:solidFill>
                  <a:schemeClr val="bg2">
                    <a:lumMod val="50000"/>
                  </a:schemeClr>
                </a:solidFill>
              </a:rPr>
              <a:t> 2010]; [internet] [</a:t>
            </a:r>
            <a:r>
              <a:rPr lang="en-US" dirty="0" err="1" smtClean="0">
                <a:solidFill>
                  <a:schemeClr val="bg2">
                    <a:lumMod val="50000"/>
                  </a:schemeClr>
                </a:solidFill>
              </a:rPr>
              <a:t>geraadpleegd</a:t>
            </a:r>
            <a:r>
              <a:rPr lang="en-US" dirty="0" smtClean="0">
                <a:solidFill>
                  <a:schemeClr val="bg2">
                    <a:lumMod val="50000"/>
                  </a:schemeClr>
                </a:solidFill>
              </a:rPr>
              <a:t> </a:t>
            </a:r>
            <a:r>
              <a:rPr lang="en-US" dirty="0">
                <a:solidFill>
                  <a:schemeClr val="bg2">
                    <a:lumMod val="50000"/>
                  </a:schemeClr>
                </a:solidFill>
              </a:rPr>
              <a:t>07 September 2015] URL: </a:t>
            </a:r>
            <a:r>
              <a:rPr lang="en-US" dirty="0">
                <a:solidFill>
                  <a:schemeClr val="bg2">
                    <a:lumMod val="50000"/>
                  </a:schemeClr>
                </a:solidFill>
                <a:hlinkClick r:id="rId12"/>
              </a:rPr>
              <a:t>http://</a:t>
            </a:r>
            <a:r>
              <a:rPr lang="en-US" dirty="0" smtClean="0">
                <a:solidFill>
                  <a:schemeClr val="bg2">
                    <a:lumMod val="50000"/>
                  </a:schemeClr>
                </a:solidFill>
                <a:hlinkClick r:id="rId12"/>
              </a:rPr>
              <a:t>www.ncbi.nlm.nih.gov/pubmed/20166095</a:t>
            </a:r>
            <a:endParaRPr lang="en-US" dirty="0" smtClean="0">
              <a:solidFill>
                <a:schemeClr val="bg2">
                  <a:lumMod val="50000"/>
                </a:schemeClr>
              </a:solidFill>
            </a:endParaRPr>
          </a:p>
        </p:txBody>
      </p:sp>
    </p:spTree>
    <p:extLst>
      <p:ext uri="{BB962C8B-B14F-4D97-AF65-F5344CB8AC3E}">
        <p14:creationId xmlns:p14="http://schemas.microsoft.com/office/powerpoint/2010/main" val="40767718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7334" y="609600"/>
            <a:ext cx="10913652" cy="3460124"/>
          </a:xfrm>
        </p:spPr>
        <p:txBody>
          <a:bodyPr>
            <a:normAutofit/>
          </a:bodyPr>
          <a:lstStyle/>
          <a:p>
            <a:r>
              <a:rPr lang="nl-NL" sz="11500" dirty="0" smtClean="0"/>
              <a:t>Vragen?</a:t>
            </a:r>
            <a:endParaRPr lang="nl-NL" sz="11500" dirty="0"/>
          </a:p>
        </p:txBody>
      </p:sp>
    </p:spTree>
    <p:extLst>
      <p:ext uri="{BB962C8B-B14F-4D97-AF65-F5344CB8AC3E}">
        <p14:creationId xmlns:p14="http://schemas.microsoft.com/office/powerpoint/2010/main" val="529588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rotWithShape="1">
          <a:blip r:embed="rId2"/>
          <a:srcRect l="23482" t="11544" r="25286" b="12881"/>
          <a:stretch/>
        </p:blipFill>
        <p:spPr>
          <a:xfrm>
            <a:off x="631065" y="270457"/>
            <a:ext cx="7728919" cy="6400800"/>
          </a:xfrm>
          <a:prstGeom prst="rect">
            <a:avLst/>
          </a:prstGeom>
        </p:spPr>
      </p:pic>
    </p:spTree>
    <p:extLst>
      <p:ext uri="{BB962C8B-B14F-4D97-AF65-F5344CB8AC3E}">
        <p14:creationId xmlns:p14="http://schemas.microsoft.com/office/powerpoint/2010/main" val="311688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rotWithShape="1">
          <a:blip r:embed="rId2"/>
          <a:srcRect l="10833" t="19894" r="14071" b="8460"/>
          <a:stretch/>
        </p:blipFill>
        <p:spPr>
          <a:xfrm>
            <a:off x="411126" y="844978"/>
            <a:ext cx="10252581" cy="5491427"/>
          </a:xfrm>
          <a:prstGeom prst="rect">
            <a:avLst/>
          </a:prstGeom>
        </p:spPr>
      </p:pic>
    </p:spTree>
    <p:extLst>
      <p:ext uri="{BB962C8B-B14F-4D97-AF65-F5344CB8AC3E}">
        <p14:creationId xmlns:p14="http://schemas.microsoft.com/office/powerpoint/2010/main" val="1260860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Pathologie aspecifieke lage rugpijn</a:t>
            </a:r>
            <a:endParaRPr lang="nl-NL" dirty="0"/>
          </a:p>
        </p:txBody>
      </p:sp>
      <p:sp>
        <p:nvSpPr>
          <p:cNvPr id="3" name="Tijdelijke aanduiding voor inhoud 2"/>
          <p:cNvSpPr>
            <a:spLocks noGrp="1"/>
          </p:cNvSpPr>
          <p:nvPr>
            <p:ph idx="1"/>
          </p:nvPr>
        </p:nvSpPr>
        <p:spPr/>
        <p:txBody>
          <a:bodyPr/>
          <a:lstStyle/>
          <a:p>
            <a:r>
              <a:rPr lang="nl-NL" dirty="0" smtClean="0"/>
              <a:t>90-95% </a:t>
            </a:r>
            <a:r>
              <a:rPr lang="nl-NL" dirty="0" smtClean="0">
                <a:sym typeface="Wingdings" panose="05000000000000000000" pitchFamily="2" charset="2"/>
              </a:rPr>
              <a:t> </a:t>
            </a:r>
            <a:r>
              <a:rPr lang="nl-NL" dirty="0"/>
              <a:t>geen specifieke lichamelijke oorzaak </a:t>
            </a:r>
            <a:r>
              <a:rPr lang="nl-NL" dirty="0" smtClean="0"/>
              <a:t>aanwijsbaar</a:t>
            </a:r>
          </a:p>
          <a:p>
            <a:r>
              <a:rPr lang="nl-NL" dirty="0" smtClean="0"/>
              <a:t>Kleine tot matige standsafwijkingen lijken geen directe oorzaak te zijn van lage rugpijn</a:t>
            </a:r>
          </a:p>
          <a:p>
            <a:r>
              <a:rPr lang="nl-NL" dirty="0" smtClean="0"/>
              <a:t>Bepaalde vormen van intense fysieke belasting kunnen een risicofactor zijn</a:t>
            </a:r>
          </a:p>
          <a:p>
            <a:r>
              <a:rPr lang="nl-NL" dirty="0" smtClean="0"/>
              <a:t>Een eerdere episode lijkt de grootste risicofactor</a:t>
            </a:r>
          </a:p>
          <a:p>
            <a:endParaRPr lang="nl-NL" dirty="0"/>
          </a:p>
          <a:p>
            <a:r>
              <a:rPr lang="nl-NL" dirty="0" smtClean="0"/>
              <a:t>Spit </a:t>
            </a:r>
            <a:r>
              <a:rPr lang="nl-NL" dirty="0" smtClean="0">
                <a:sym typeface="Wingdings" panose="05000000000000000000" pitchFamily="2" charset="2"/>
              </a:rPr>
              <a:t> reactie van de spieren op overbelasting. Bij bepaalde beweging schiet pijn in de rug. Komt vaak voor, niet ernstig.</a:t>
            </a:r>
            <a:endParaRPr lang="nl-NL" dirty="0" smtClean="0"/>
          </a:p>
          <a:p>
            <a:endParaRPr lang="nl-NL" dirty="0"/>
          </a:p>
        </p:txBody>
      </p:sp>
    </p:spTree>
    <p:extLst>
      <p:ext uri="{BB962C8B-B14F-4D97-AF65-F5344CB8AC3E}">
        <p14:creationId xmlns:p14="http://schemas.microsoft.com/office/powerpoint/2010/main" val="825499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Pathologie </a:t>
            </a:r>
            <a:r>
              <a:rPr lang="nl-NL" dirty="0" err="1" smtClean="0"/>
              <a:t>lumbosacraal</a:t>
            </a:r>
            <a:r>
              <a:rPr lang="nl-NL" dirty="0" smtClean="0"/>
              <a:t> </a:t>
            </a:r>
            <a:r>
              <a:rPr lang="nl-NL" dirty="0" err="1" smtClean="0"/>
              <a:t>radiculair</a:t>
            </a:r>
            <a:r>
              <a:rPr lang="nl-NL" dirty="0" smtClean="0"/>
              <a:t> syndroom</a:t>
            </a:r>
            <a:endParaRPr lang="nl-NL" dirty="0"/>
          </a:p>
        </p:txBody>
      </p:sp>
      <p:sp>
        <p:nvSpPr>
          <p:cNvPr id="3" name="Tijdelijke aanduiding voor inhoud 2"/>
          <p:cNvSpPr>
            <a:spLocks noGrp="1"/>
          </p:cNvSpPr>
          <p:nvPr>
            <p:ph idx="1"/>
          </p:nvPr>
        </p:nvSpPr>
        <p:spPr/>
        <p:txBody>
          <a:bodyPr/>
          <a:lstStyle/>
          <a:p>
            <a:r>
              <a:rPr lang="nl-NL" dirty="0" smtClean="0"/>
              <a:t>Casus </a:t>
            </a:r>
            <a:r>
              <a:rPr lang="nl-NL" dirty="0" smtClean="0">
                <a:sym typeface="Wingdings" panose="05000000000000000000" pitchFamily="2" charset="2"/>
              </a:rPr>
              <a:t> uitstraling bil en been</a:t>
            </a:r>
          </a:p>
          <a:p>
            <a:endParaRPr lang="nl-NL" dirty="0" smtClean="0">
              <a:sym typeface="Wingdings" panose="05000000000000000000" pitchFamily="2" charset="2"/>
            </a:endParaRPr>
          </a:p>
          <a:p>
            <a:endParaRPr lang="nl-NL" dirty="0"/>
          </a:p>
        </p:txBody>
      </p:sp>
      <p:graphicFrame>
        <p:nvGraphicFramePr>
          <p:cNvPr id="4" name="Tabel 3"/>
          <p:cNvGraphicFramePr>
            <a:graphicFrameLocks noGrp="1"/>
          </p:cNvGraphicFramePr>
          <p:nvPr>
            <p:extLst>
              <p:ext uri="{D42A27DB-BD31-4B8C-83A1-F6EECF244321}">
                <p14:modId xmlns:p14="http://schemas.microsoft.com/office/powerpoint/2010/main" val="588400550"/>
              </p:ext>
            </p:extLst>
          </p:nvPr>
        </p:nvGraphicFramePr>
        <p:xfrm>
          <a:off x="677334" y="2782134"/>
          <a:ext cx="4881093" cy="3773210"/>
        </p:xfrm>
        <a:graphic>
          <a:graphicData uri="http://schemas.openxmlformats.org/drawingml/2006/table">
            <a:tbl>
              <a:tblPr firstRow="1" firstCol="1" bandRow="1">
                <a:tableStyleId>{5C22544A-7EE6-4342-B048-85BDC9FD1C3A}</a:tableStyleId>
              </a:tblPr>
              <a:tblGrid>
                <a:gridCol w="2000684"/>
                <a:gridCol w="2880409"/>
              </a:tblGrid>
              <a:tr h="373672">
                <a:tc>
                  <a:txBody>
                    <a:bodyPr/>
                    <a:lstStyle/>
                    <a:p>
                      <a:pPr>
                        <a:lnSpc>
                          <a:spcPct val="115000"/>
                        </a:lnSpc>
                        <a:spcAft>
                          <a:spcPts val="0"/>
                        </a:spcAft>
                      </a:pPr>
                      <a:r>
                        <a:rPr lang="nl-NL" sz="1100" dirty="0">
                          <a:effectLst/>
                        </a:rPr>
                        <a:t> </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tc>
                <a:tc>
                  <a:txBody>
                    <a:bodyPr/>
                    <a:lstStyle/>
                    <a:p>
                      <a:pPr>
                        <a:lnSpc>
                          <a:spcPct val="115000"/>
                        </a:lnSpc>
                        <a:spcAft>
                          <a:spcPts val="0"/>
                        </a:spcAft>
                      </a:pPr>
                      <a:r>
                        <a:rPr lang="nl-NL" sz="1100">
                          <a:effectLst/>
                        </a:rPr>
                        <a:t>Lumbosacraal radiculair syndroom</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tc>
              </a:tr>
              <a:tr h="634950">
                <a:tc>
                  <a:txBody>
                    <a:bodyPr/>
                    <a:lstStyle/>
                    <a:p>
                      <a:pPr>
                        <a:lnSpc>
                          <a:spcPct val="115000"/>
                        </a:lnSpc>
                        <a:spcAft>
                          <a:spcPts val="0"/>
                        </a:spcAft>
                      </a:pPr>
                      <a:r>
                        <a:rPr lang="nl-NL" sz="1100" dirty="0">
                          <a:effectLst/>
                        </a:rPr>
                        <a:t>Leeftijd (leeftijdscategorie</a:t>
                      </a:r>
                      <a:br>
                        <a:rPr lang="nl-NL" sz="1100" dirty="0">
                          <a:effectLst/>
                        </a:rPr>
                      </a:br>
                      <a:r>
                        <a:rPr lang="nl-NL" sz="1100" dirty="0">
                          <a:effectLst/>
                        </a:rPr>
                        <a:t>met hoogste incidentie)</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tc>
                <a:tc>
                  <a:txBody>
                    <a:bodyPr/>
                    <a:lstStyle/>
                    <a:p>
                      <a:pPr>
                        <a:lnSpc>
                          <a:spcPct val="115000"/>
                        </a:lnSpc>
                        <a:spcAft>
                          <a:spcPts val="0"/>
                        </a:spcAft>
                      </a:pPr>
                      <a:r>
                        <a:rPr lang="nl-NL" sz="1100">
                          <a:effectLst/>
                        </a:rPr>
                        <a:t>30-64 jaar</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tc>
              </a:tr>
              <a:tr h="373672">
                <a:tc>
                  <a:txBody>
                    <a:bodyPr/>
                    <a:lstStyle/>
                    <a:p>
                      <a:pPr>
                        <a:lnSpc>
                          <a:spcPct val="115000"/>
                        </a:lnSpc>
                        <a:spcAft>
                          <a:spcPts val="0"/>
                        </a:spcAft>
                      </a:pPr>
                      <a:r>
                        <a:rPr lang="nl-NL" sz="1100">
                          <a:effectLst/>
                        </a:rPr>
                        <a:t>Beloop</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tc>
                <a:tc>
                  <a:txBody>
                    <a:bodyPr/>
                    <a:lstStyle/>
                    <a:p>
                      <a:pPr>
                        <a:lnSpc>
                          <a:spcPct val="115000"/>
                        </a:lnSpc>
                        <a:spcAft>
                          <a:spcPts val="0"/>
                        </a:spcAft>
                      </a:pPr>
                      <a:r>
                        <a:rPr lang="nl-NL" sz="1100">
                          <a:effectLst/>
                        </a:rPr>
                        <a:t>(Sub)acuut begin, 75% herstel &lt; 12 weken</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tc>
              </a:tr>
              <a:tr h="373672">
                <a:tc>
                  <a:txBody>
                    <a:bodyPr/>
                    <a:lstStyle/>
                    <a:p>
                      <a:pPr>
                        <a:lnSpc>
                          <a:spcPct val="115000"/>
                        </a:lnSpc>
                        <a:spcAft>
                          <a:spcPts val="0"/>
                        </a:spcAft>
                      </a:pPr>
                      <a:r>
                        <a:rPr lang="nl-NL" sz="1100">
                          <a:effectLst/>
                        </a:rPr>
                        <a:t>Karakter pijn</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tc>
                <a:tc>
                  <a:txBody>
                    <a:bodyPr/>
                    <a:lstStyle/>
                    <a:p>
                      <a:pPr>
                        <a:lnSpc>
                          <a:spcPct val="115000"/>
                        </a:lnSpc>
                        <a:spcAft>
                          <a:spcPts val="0"/>
                        </a:spcAft>
                      </a:pPr>
                      <a:r>
                        <a:rPr lang="nl-NL" sz="1100">
                          <a:effectLst/>
                        </a:rPr>
                        <a:t>Scherpe, brandende pijn</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tc>
              </a:tr>
              <a:tr h="373672">
                <a:tc>
                  <a:txBody>
                    <a:bodyPr/>
                    <a:lstStyle/>
                    <a:p>
                      <a:pPr>
                        <a:lnSpc>
                          <a:spcPct val="115000"/>
                        </a:lnSpc>
                        <a:spcAft>
                          <a:spcPts val="0"/>
                        </a:spcAft>
                      </a:pPr>
                      <a:r>
                        <a:rPr lang="nl-NL" sz="1100">
                          <a:effectLst/>
                        </a:rPr>
                        <a:t>Lokalisatie klachten</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tc>
                <a:tc>
                  <a:txBody>
                    <a:bodyPr/>
                    <a:lstStyle/>
                    <a:p>
                      <a:pPr>
                        <a:lnSpc>
                          <a:spcPct val="115000"/>
                        </a:lnSpc>
                        <a:spcAft>
                          <a:spcPts val="0"/>
                        </a:spcAft>
                      </a:pPr>
                      <a:r>
                        <a:rPr lang="nl-NL" sz="1100">
                          <a:effectLst/>
                        </a:rPr>
                        <a:t>Meestal eenzijdig</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tc>
              </a:tr>
              <a:tr h="373672">
                <a:tc>
                  <a:txBody>
                    <a:bodyPr/>
                    <a:lstStyle/>
                    <a:p>
                      <a:pPr>
                        <a:lnSpc>
                          <a:spcPct val="115000"/>
                        </a:lnSpc>
                        <a:spcAft>
                          <a:spcPts val="0"/>
                        </a:spcAft>
                      </a:pPr>
                      <a:r>
                        <a:rPr lang="nl-NL" sz="1100">
                          <a:effectLst/>
                        </a:rPr>
                        <a:t>Uitlokkende factoren</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tc>
                <a:tc>
                  <a:txBody>
                    <a:bodyPr/>
                    <a:lstStyle/>
                    <a:p>
                      <a:pPr>
                        <a:lnSpc>
                          <a:spcPct val="115000"/>
                        </a:lnSpc>
                        <a:spcAft>
                          <a:spcPts val="0"/>
                        </a:spcAft>
                      </a:pPr>
                      <a:r>
                        <a:rPr lang="nl-NL" sz="1100">
                          <a:effectLst/>
                        </a:rPr>
                        <a:t>Drukverhogende momenten, staan, lopen</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tc>
              </a:tr>
              <a:tr h="373672">
                <a:tc>
                  <a:txBody>
                    <a:bodyPr/>
                    <a:lstStyle/>
                    <a:p>
                      <a:pPr>
                        <a:lnSpc>
                          <a:spcPct val="115000"/>
                        </a:lnSpc>
                        <a:spcAft>
                          <a:spcPts val="0"/>
                        </a:spcAft>
                      </a:pPr>
                      <a:r>
                        <a:rPr lang="nl-NL" sz="1100">
                          <a:effectLst/>
                        </a:rPr>
                        <a:t>Verlichtende factoren</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tc>
                <a:tc>
                  <a:txBody>
                    <a:bodyPr/>
                    <a:lstStyle/>
                    <a:p>
                      <a:pPr>
                        <a:lnSpc>
                          <a:spcPct val="115000"/>
                        </a:lnSpc>
                        <a:spcAft>
                          <a:spcPts val="0"/>
                        </a:spcAft>
                      </a:pPr>
                      <a:r>
                        <a:rPr lang="nl-NL" sz="1100">
                          <a:effectLst/>
                        </a:rPr>
                        <a:t>Liggen</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tc>
              </a:tr>
              <a:tr h="896228">
                <a:tc>
                  <a:txBody>
                    <a:bodyPr/>
                    <a:lstStyle/>
                    <a:p>
                      <a:pPr>
                        <a:lnSpc>
                          <a:spcPct val="115000"/>
                        </a:lnSpc>
                        <a:spcAft>
                          <a:spcPts val="0"/>
                        </a:spcAft>
                      </a:pPr>
                      <a:r>
                        <a:rPr lang="nl-NL" sz="1100">
                          <a:effectLst/>
                        </a:rPr>
                        <a:t>Lichamelijk onderzoek</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tc>
                <a:tc>
                  <a:txBody>
                    <a:bodyPr/>
                    <a:lstStyle/>
                    <a:p>
                      <a:pPr>
                        <a:lnSpc>
                          <a:spcPct val="115000"/>
                        </a:lnSpc>
                        <a:spcAft>
                          <a:spcPts val="0"/>
                        </a:spcAft>
                      </a:pPr>
                      <a:r>
                        <a:rPr lang="nl-NL" sz="1100" dirty="0">
                          <a:effectLst/>
                        </a:rPr>
                        <a:t>Motorische/sensibele uitval, </a:t>
                      </a:r>
                      <a:r>
                        <a:rPr lang="nl-NL" sz="1100" dirty="0" err="1">
                          <a:effectLst/>
                        </a:rPr>
                        <a:t>radiculaire</a:t>
                      </a:r>
                      <a:r>
                        <a:rPr lang="nl-NL" sz="1100" dirty="0">
                          <a:effectLst/>
                        </a:rPr>
                        <a:t> provocatietesten vaak positief (SLR, slump)</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ctr"/>
                </a:tc>
              </a:tr>
            </a:tbl>
          </a:graphicData>
        </a:graphic>
      </p:graphicFrame>
      <p:pic>
        <p:nvPicPr>
          <p:cNvPr id="5" name="Afbeelding 4" descr="http://lagerugpijnfysio.nl/wp-content/uploads/2014/12/Wat-is-een-Hernia1.jpg"/>
          <p:cNvPicPr/>
          <p:nvPr/>
        </p:nvPicPr>
        <p:blipFill>
          <a:blip r:embed="rId2" cstate="print">
            <a:clrChange>
              <a:clrFrom>
                <a:srgbClr val="FFFFFF"/>
              </a:clrFrom>
              <a:clrTo>
                <a:srgbClr val="FFFFFF">
                  <a:alpha val="0"/>
                </a:srgbClr>
              </a:clrTo>
            </a:clrChange>
          </a:blip>
          <a:srcRect/>
          <a:stretch>
            <a:fillRect/>
          </a:stretch>
        </p:blipFill>
        <p:spPr bwMode="auto">
          <a:xfrm>
            <a:off x="5758908" y="1854552"/>
            <a:ext cx="3926112" cy="2121392"/>
          </a:xfrm>
          <a:prstGeom prst="rect">
            <a:avLst/>
          </a:prstGeom>
          <a:noFill/>
          <a:ln w="9525">
            <a:noFill/>
            <a:miter lim="800000"/>
            <a:headEnd/>
            <a:tailEnd/>
          </a:ln>
        </p:spPr>
      </p:pic>
      <p:pic>
        <p:nvPicPr>
          <p:cNvPr id="6" name="Afbeelding 5" descr="https://www.hierhebikpijn.nl/img/artikelen/rug-specifieke-lage-rugpijn-discus-hernia.png"/>
          <p:cNvPicPr/>
          <p:nvPr/>
        </p:nvPicPr>
        <p:blipFill>
          <a:blip r:embed="rId3" cstate="print"/>
          <a:srcRect/>
          <a:stretch>
            <a:fillRect/>
          </a:stretch>
        </p:blipFill>
        <p:spPr bwMode="auto">
          <a:xfrm>
            <a:off x="7601224" y="4082605"/>
            <a:ext cx="2083796" cy="2388498"/>
          </a:xfrm>
          <a:prstGeom prst="rect">
            <a:avLst/>
          </a:prstGeom>
          <a:noFill/>
          <a:ln w="9525">
            <a:noFill/>
            <a:miter lim="800000"/>
            <a:headEnd/>
            <a:tailEnd/>
          </a:ln>
        </p:spPr>
      </p:pic>
      <p:pic>
        <p:nvPicPr>
          <p:cNvPr id="7" name="Afbeelding 6" descr="https://www.hierhebikpijn.nl/img/artikelen/wervelkolom-wervel-tussenwervelschijf-hernia-zenuwen.png"/>
          <p:cNvPicPr/>
          <p:nvPr/>
        </p:nvPicPr>
        <p:blipFill>
          <a:blip r:embed="rId4" cstate="print"/>
          <a:srcRect/>
          <a:stretch>
            <a:fillRect/>
          </a:stretch>
        </p:blipFill>
        <p:spPr bwMode="auto">
          <a:xfrm>
            <a:off x="5758908" y="4082605"/>
            <a:ext cx="1760214" cy="2388500"/>
          </a:xfrm>
          <a:prstGeom prst="rect">
            <a:avLst/>
          </a:prstGeom>
          <a:noFill/>
          <a:ln w="9525">
            <a:noFill/>
            <a:miter lim="800000"/>
            <a:headEnd/>
            <a:tailEnd/>
          </a:ln>
        </p:spPr>
      </p:pic>
    </p:spTree>
    <p:extLst>
      <p:ext uri="{BB962C8B-B14F-4D97-AF65-F5344CB8AC3E}">
        <p14:creationId xmlns:p14="http://schemas.microsoft.com/office/powerpoint/2010/main" val="2573381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Epidemiologie</a:t>
            </a:r>
            <a:endParaRPr lang="nl-NL" dirty="0"/>
          </a:p>
        </p:txBody>
      </p:sp>
      <p:sp>
        <p:nvSpPr>
          <p:cNvPr id="3" name="Tijdelijke aanduiding voor inhoud 2"/>
          <p:cNvSpPr>
            <a:spLocks noGrp="1"/>
          </p:cNvSpPr>
          <p:nvPr>
            <p:ph idx="1"/>
          </p:nvPr>
        </p:nvSpPr>
        <p:spPr/>
        <p:txBody>
          <a:bodyPr/>
          <a:lstStyle/>
          <a:p>
            <a:r>
              <a:rPr lang="nl-NL" dirty="0" smtClean="0"/>
              <a:t>Westerse bevolking </a:t>
            </a:r>
            <a:r>
              <a:rPr lang="nl-NL" dirty="0" smtClean="0">
                <a:sym typeface="Wingdings" panose="05000000000000000000" pitchFamily="2" charset="2"/>
              </a:rPr>
              <a:t> 60-90% </a:t>
            </a:r>
          </a:p>
          <a:p>
            <a:r>
              <a:rPr lang="nl-NL" dirty="0" smtClean="0">
                <a:sym typeface="Wingdings" panose="05000000000000000000" pitchFamily="2" charset="2"/>
              </a:rPr>
              <a:t>Incidentie </a:t>
            </a:r>
            <a:r>
              <a:rPr lang="nl-NL" dirty="0"/>
              <a:t>huisartsenpraktijk is 36 per 1000 patiënten per </a:t>
            </a:r>
            <a:r>
              <a:rPr lang="nl-NL" dirty="0" smtClean="0"/>
              <a:t>jaar. Hiervan </a:t>
            </a:r>
            <a:r>
              <a:rPr lang="nl-NL" dirty="0"/>
              <a:t>9 per 1000 tevens sprake van uitstraling naar één of beide </a:t>
            </a:r>
            <a:r>
              <a:rPr lang="nl-NL" dirty="0" smtClean="0"/>
              <a:t>benen.</a:t>
            </a:r>
          </a:p>
          <a:p>
            <a:r>
              <a:rPr lang="nl-NL" dirty="0" smtClean="0"/>
              <a:t>Incidentie </a:t>
            </a:r>
            <a:r>
              <a:rPr lang="nl-NL" dirty="0"/>
              <a:t>stijgt met de </a:t>
            </a:r>
            <a:r>
              <a:rPr lang="nl-NL" dirty="0" smtClean="0"/>
              <a:t>leeftijd. Deze is </a:t>
            </a:r>
            <a:r>
              <a:rPr lang="nl-NL" dirty="0"/>
              <a:t>het hoogst (53 per 1000 patiënten per jaar) in de leeftijdscategorie van 45 tot 64 jaar, maar weer lager (25 tot 35 per 1000 patiënten per jaar) in de oudere leeftijdsklassen.</a:t>
            </a:r>
            <a:endParaRPr lang="nl-NL" dirty="0" smtClean="0"/>
          </a:p>
        </p:txBody>
      </p:sp>
    </p:spTree>
    <p:extLst>
      <p:ext uri="{BB962C8B-B14F-4D97-AF65-F5344CB8AC3E}">
        <p14:creationId xmlns:p14="http://schemas.microsoft.com/office/powerpoint/2010/main" val="3954012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Screening</a:t>
            </a:r>
            <a:endParaRPr lang="nl-NL" dirty="0"/>
          </a:p>
        </p:txBody>
      </p:sp>
      <p:sp>
        <p:nvSpPr>
          <p:cNvPr id="3" name="Tijdelijke aanduiding voor inhoud 2"/>
          <p:cNvSpPr>
            <a:spLocks noGrp="1"/>
          </p:cNvSpPr>
          <p:nvPr>
            <p:ph idx="1"/>
          </p:nvPr>
        </p:nvSpPr>
        <p:spPr>
          <a:xfrm>
            <a:off x="677334" y="1270000"/>
            <a:ext cx="11514666" cy="5222383"/>
          </a:xfrm>
        </p:spPr>
        <p:txBody>
          <a:bodyPr>
            <a:normAutofit/>
          </a:bodyPr>
          <a:lstStyle/>
          <a:p>
            <a:r>
              <a:rPr lang="nl-NL" dirty="0" smtClean="0"/>
              <a:t>Verwijzing, geen expliciete screening. Wel alert blijven.</a:t>
            </a:r>
          </a:p>
          <a:p>
            <a:r>
              <a:rPr lang="nl-NL" dirty="0" smtClean="0"/>
              <a:t>Specifieke rode vlaggen (KNGF richtlijn lage rugpijn)</a:t>
            </a:r>
            <a:br>
              <a:rPr lang="nl-NL" dirty="0" smtClean="0"/>
            </a:br>
            <a:r>
              <a:rPr lang="nl-NL" dirty="0" smtClean="0"/>
              <a:t>Eerste episode rugpijn &lt;20 / &gt;50 jaar</a:t>
            </a:r>
            <a:br>
              <a:rPr lang="nl-NL" dirty="0" smtClean="0"/>
            </a:br>
            <a:r>
              <a:rPr lang="nl-NL" dirty="0" smtClean="0"/>
              <a:t>Significant trauma</a:t>
            </a:r>
            <a:br>
              <a:rPr lang="nl-NL" dirty="0" smtClean="0"/>
            </a:br>
            <a:r>
              <a:rPr lang="nl-NL" dirty="0" smtClean="0"/>
              <a:t>Recent onverklaard gewichtsverlies</a:t>
            </a:r>
            <a:br>
              <a:rPr lang="nl-NL" dirty="0" smtClean="0"/>
            </a:br>
            <a:r>
              <a:rPr lang="nl-NL" dirty="0" smtClean="0"/>
              <a:t>Maligne aandoeningen in voorgeschiedenis</a:t>
            </a:r>
            <a:br>
              <a:rPr lang="nl-NL" dirty="0" smtClean="0"/>
            </a:br>
            <a:r>
              <a:rPr lang="nl-NL" dirty="0" smtClean="0"/>
              <a:t>Koorts/</a:t>
            </a:r>
            <a:r>
              <a:rPr lang="nl-NL" dirty="0" err="1" smtClean="0"/>
              <a:t>infecteuze</a:t>
            </a:r>
            <a:r>
              <a:rPr lang="nl-NL" dirty="0" smtClean="0"/>
              <a:t> aandoening</a:t>
            </a:r>
            <a:br>
              <a:rPr lang="nl-NL" dirty="0" smtClean="0"/>
            </a:br>
            <a:r>
              <a:rPr lang="nl-NL" dirty="0" err="1" smtClean="0"/>
              <a:t>Deformiteiten</a:t>
            </a:r>
            <a:r>
              <a:rPr lang="nl-NL" dirty="0" smtClean="0"/>
              <a:t> (bijv. lumbale </a:t>
            </a:r>
            <a:r>
              <a:rPr lang="nl-NL" dirty="0" err="1" smtClean="0"/>
              <a:t>kyfose</a:t>
            </a:r>
            <a:r>
              <a:rPr lang="nl-NL" dirty="0" smtClean="0"/>
              <a:t>)</a:t>
            </a:r>
            <a:br>
              <a:rPr lang="nl-NL" dirty="0" smtClean="0"/>
            </a:br>
            <a:r>
              <a:rPr lang="nl-NL" dirty="0" smtClean="0"/>
              <a:t>Langdurig gebruik corticosteroïden</a:t>
            </a:r>
            <a:br>
              <a:rPr lang="nl-NL" dirty="0" smtClean="0"/>
            </a:br>
            <a:r>
              <a:rPr lang="nl-NL" dirty="0" smtClean="0"/>
              <a:t>Intraveneuze toedieningen van medicijnen</a:t>
            </a:r>
            <a:br>
              <a:rPr lang="nl-NL" dirty="0" smtClean="0"/>
            </a:br>
            <a:r>
              <a:rPr lang="nl-NL" dirty="0" smtClean="0"/>
              <a:t>Constante progressieve, niet-mechanische pijn</a:t>
            </a:r>
            <a:br>
              <a:rPr lang="nl-NL" dirty="0" smtClean="0"/>
            </a:br>
            <a:r>
              <a:rPr lang="nl-NL" dirty="0" err="1" smtClean="0"/>
              <a:t>Pijn</a:t>
            </a:r>
            <a:r>
              <a:rPr lang="nl-NL" dirty="0" smtClean="0"/>
              <a:t> die ‘s nachts blijft/erger wordt</a:t>
            </a:r>
            <a:br>
              <a:rPr lang="nl-NL" dirty="0" smtClean="0"/>
            </a:br>
            <a:r>
              <a:rPr lang="nl-NL" dirty="0" smtClean="0"/>
              <a:t>Aanhoudende ernstige </a:t>
            </a:r>
            <a:r>
              <a:rPr lang="nl-NL" dirty="0" err="1" smtClean="0"/>
              <a:t>lumbaalflexie</a:t>
            </a:r>
            <a:r>
              <a:rPr lang="nl-NL" dirty="0" smtClean="0"/>
              <a:t> beperking</a:t>
            </a:r>
            <a:br>
              <a:rPr lang="nl-NL" dirty="0" smtClean="0"/>
            </a:br>
            <a:r>
              <a:rPr lang="nl-NL" dirty="0" smtClean="0"/>
              <a:t>Patiënt voelt zich ziek en onwel (algemene malaise)</a:t>
            </a:r>
            <a:br>
              <a:rPr lang="nl-NL" dirty="0" smtClean="0"/>
            </a:br>
            <a:r>
              <a:rPr lang="nl-NL" dirty="0" smtClean="0"/>
              <a:t>Incontinentie</a:t>
            </a:r>
            <a:br>
              <a:rPr lang="nl-NL" dirty="0" smtClean="0"/>
            </a:br>
            <a:r>
              <a:rPr lang="nl-NL" dirty="0" smtClean="0"/>
              <a:t>Rijbroekanesthesie (zadel-anesthesie rond anus, perineum of genitaliën)</a:t>
            </a:r>
            <a:br>
              <a:rPr lang="nl-NL" dirty="0" smtClean="0"/>
            </a:br>
            <a:r>
              <a:rPr lang="nl-NL" dirty="0" smtClean="0"/>
              <a:t>Bilaterale uitvalsverschijnselen in de benen</a:t>
            </a:r>
            <a:br>
              <a:rPr lang="nl-NL" dirty="0" smtClean="0"/>
            </a:br>
            <a:r>
              <a:rPr lang="nl-NL" dirty="0" smtClean="0"/>
              <a:t>Ernstig beperkt gangbeeld</a:t>
            </a:r>
          </a:p>
        </p:txBody>
      </p:sp>
    </p:spTree>
    <p:extLst>
      <p:ext uri="{BB962C8B-B14F-4D97-AF65-F5344CB8AC3E}">
        <p14:creationId xmlns:p14="http://schemas.microsoft.com/office/powerpoint/2010/main" val="3957547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Anamnese</a:t>
            </a:r>
            <a:endParaRPr lang="nl-NL" dirty="0"/>
          </a:p>
        </p:txBody>
      </p:sp>
      <p:sp>
        <p:nvSpPr>
          <p:cNvPr id="3" name="Tijdelijke aanduiding voor inhoud 2"/>
          <p:cNvSpPr>
            <a:spLocks noGrp="1"/>
          </p:cNvSpPr>
          <p:nvPr>
            <p:ph idx="1"/>
          </p:nvPr>
        </p:nvSpPr>
        <p:spPr>
          <a:xfrm>
            <a:off x="677334" y="1411668"/>
            <a:ext cx="9561370" cy="5588000"/>
          </a:xfrm>
        </p:spPr>
        <p:txBody>
          <a:bodyPr>
            <a:normAutofit fontScale="92500" lnSpcReduction="10000"/>
          </a:bodyPr>
          <a:lstStyle/>
          <a:p>
            <a:pPr lvl="0"/>
            <a:r>
              <a:rPr lang="nl-NL" dirty="0" smtClean="0"/>
              <a:t>Wat </a:t>
            </a:r>
            <a:r>
              <a:rPr lang="nl-NL" dirty="0"/>
              <a:t>voor soort klachten ervaart u?</a:t>
            </a:r>
          </a:p>
          <a:p>
            <a:pPr lvl="0"/>
            <a:r>
              <a:rPr lang="nl-NL" dirty="0"/>
              <a:t>Wanneer ervaart u deze klachten?</a:t>
            </a:r>
          </a:p>
          <a:p>
            <a:pPr lvl="0"/>
            <a:r>
              <a:rPr lang="nl-NL" dirty="0"/>
              <a:t>Wat doet u als u klachten heeft?</a:t>
            </a:r>
          </a:p>
          <a:p>
            <a:pPr lvl="0"/>
            <a:r>
              <a:rPr lang="nl-NL" dirty="0" smtClean="0"/>
              <a:t>Hoe ontstonden de klachten, wat voelde u en wat deed u erna?</a:t>
            </a:r>
          </a:p>
          <a:p>
            <a:pPr lvl="0"/>
            <a:r>
              <a:rPr lang="nl-NL" dirty="0" smtClean="0"/>
              <a:t>Krijgt u een versterking van de klachten als u moet hoesten, niezen of persen?</a:t>
            </a:r>
          </a:p>
          <a:p>
            <a:pPr lvl="0"/>
            <a:r>
              <a:rPr lang="nl-NL" dirty="0" smtClean="0"/>
              <a:t>Zijn de klachten in de afgelopen tijd toegenomen, gelijk gebleven of afgenomen?</a:t>
            </a:r>
            <a:endParaRPr lang="nl-NL" dirty="0"/>
          </a:p>
          <a:p>
            <a:pPr lvl="0"/>
            <a:r>
              <a:rPr lang="nl-NL" dirty="0"/>
              <a:t>Heeft u in het verleden last gehad van uw rug?</a:t>
            </a:r>
          </a:p>
          <a:p>
            <a:pPr lvl="0"/>
            <a:r>
              <a:rPr lang="nl-NL" dirty="0"/>
              <a:t>Ervaart u minder bewegelijkheid in de rug?</a:t>
            </a:r>
          </a:p>
          <a:p>
            <a:pPr lvl="0"/>
            <a:r>
              <a:rPr lang="nl-NL" dirty="0" smtClean="0"/>
              <a:t>Bij welke drie activiteiten bent u in het dagelijks leven het meest beperkt?</a:t>
            </a:r>
            <a:endParaRPr lang="nl-NL" dirty="0"/>
          </a:p>
          <a:p>
            <a:pPr lvl="0"/>
            <a:r>
              <a:rPr lang="nl-NL" dirty="0"/>
              <a:t>Hoe gaat het tijdens het werken?</a:t>
            </a:r>
          </a:p>
          <a:p>
            <a:pPr lvl="0"/>
            <a:r>
              <a:rPr lang="nl-NL" dirty="0"/>
              <a:t>U geeft aan het druk te hebben met uw werk, maar beweegt/sport u nog regelmatig?</a:t>
            </a:r>
          </a:p>
          <a:p>
            <a:pPr lvl="0"/>
            <a:r>
              <a:rPr lang="nl-NL" dirty="0"/>
              <a:t>Kunt u uw woonsituatie omschrijven?</a:t>
            </a:r>
          </a:p>
          <a:p>
            <a:pPr lvl="0"/>
            <a:r>
              <a:rPr lang="nl-NL" dirty="0" smtClean="0"/>
              <a:t>Slikt </a:t>
            </a:r>
            <a:r>
              <a:rPr lang="nl-NL" dirty="0"/>
              <a:t>u </a:t>
            </a:r>
            <a:r>
              <a:rPr lang="nl-NL" dirty="0" smtClean="0"/>
              <a:t>medicatie, heeft </a:t>
            </a:r>
            <a:r>
              <a:rPr lang="nl-NL" dirty="0"/>
              <a:t>u nog last van andere aandoeningen?</a:t>
            </a:r>
          </a:p>
          <a:p>
            <a:pPr lvl="0"/>
            <a:r>
              <a:rPr lang="nl-NL" dirty="0"/>
              <a:t>Wat wilt u bereiken met de therapie</a:t>
            </a:r>
            <a:r>
              <a:rPr lang="nl-NL" dirty="0" smtClean="0"/>
              <a:t>?</a:t>
            </a:r>
          </a:p>
          <a:p>
            <a:r>
              <a:rPr lang="nl-NL" dirty="0"/>
              <a:t>Bent u bereid om mee te werken?</a:t>
            </a:r>
          </a:p>
          <a:p>
            <a:pPr lvl="0"/>
            <a:endParaRPr lang="nl-NL" dirty="0"/>
          </a:p>
        </p:txBody>
      </p:sp>
    </p:spTree>
    <p:extLst>
      <p:ext uri="{BB962C8B-B14F-4D97-AF65-F5344CB8AC3E}">
        <p14:creationId xmlns:p14="http://schemas.microsoft.com/office/powerpoint/2010/main" val="2942493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Tussentijdse conclusie</a:t>
            </a:r>
            <a:endParaRPr lang="nl-NL" dirty="0"/>
          </a:p>
        </p:txBody>
      </p:sp>
      <p:sp>
        <p:nvSpPr>
          <p:cNvPr id="3" name="Tijdelijke aanduiding voor inhoud 2"/>
          <p:cNvSpPr>
            <a:spLocks noGrp="1"/>
          </p:cNvSpPr>
          <p:nvPr>
            <p:ph idx="1"/>
          </p:nvPr>
        </p:nvSpPr>
        <p:spPr/>
        <p:txBody>
          <a:bodyPr/>
          <a:lstStyle/>
          <a:p>
            <a:r>
              <a:rPr lang="nl-NL" dirty="0" smtClean="0"/>
              <a:t>Beloop </a:t>
            </a:r>
            <a:r>
              <a:rPr lang="nl-NL" dirty="0" smtClean="0">
                <a:sym typeface="Wingdings" panose="05000000000000000000" pitchFamily="2" charset="2"/>
              </a:rPr>
              <a:t> geen natuurlijk herstel binnen zes weken  afwijkend</a:t>
            </a:r>
          </a:p>
          <a:p>
            <a:r>
              <a:rPr lang="nl-NL" dirty="0" smtClean="0">
                <a:sym typeface="Wingdings" panose="05000000000000000000" pitchFamily="2" charset="2"/>
              </a:rPr>
              <a:t>Profiel twee  aspecifieke lage rugpijn met een afwijkend beloop zonder dominante aanwezigheid van psychosociale </a:t>
            </a:r>
            <a:r>
              <a:rPr lang="nl-NL" dirty="0" err="1" smtClean="0">
                <a:sym typeface="Wingdings" panose="05000000000000000000" pitchFamily="2" charset="2"/>
              </a:rPr>
              <a:t>herstelbelemmerende</a:t>
            </a:r>
            <a:r>
              <a:rPr lang="nl-NL" dirty="0" smtClean="0">
                <a:sym typeface="Wingdings" panose="05000000000000000000" pitchFamily="2" charset="2"/>
              </a:rPr>
              <a:t> factoren</a:t>
            </a:r>
          </a:p>
          <a:p>
            <a:r>
              <a:rPr lang="nl-NL" dirty="0" smtClean="0">
                <a:sym typeface="Wingdings" panose="05000000000000000000" pitchFamily="2" charset="2"/>
              </a:rPr>
              <a:t>Profiel drie  aspecifieke lage rugpijn met een afwijkend beloop met dominante aanwezigheid van psychosociale </a:t>
            </a:r>
            <a:r>
              <a:rPr lang="nl-NL" dirty="0" err="1" smtClean="0">
                <a:sym typeface="Wingdings" panose="05000000000000000000" pitchFamily="2" charset="2"/>
              </a:rPr>
              <a:t>herstelbelemmerende</a:t>
            </a:r>
            <a:r>
              <a:rPr lang="nl-NL" dirty="0" smtClean="0">
                <a:sym typeface="Wingdings" panose="05000000000000000000" pitchFamily="2" charset="2"/>
              </a:rPr>
              <a:t> factoren</a:t>
            </a:r>
          </a:p>
          <a:p>
            <a:r>
              <a:rPr lang="nl-NL" dirty="0" smtClean="0"/>
              <a:t>Profiel twee/drie </a:t>
            </a:r>
            <a:r>
              <a:rPr lang="nl-NL" dirty="0" smtClean="0">
                <a:sym typeface="Wingdings" panose="05000000000000000000" pitchFamily="2" charset="2"/>
              </a:rPr>
              <a:t> hangt af van stress uit werk/gezin/leefomgeving en eventuele angsten en depressiviteit. Dit moet blijken uit anamnese. Wij verwachten dit niet, aangezien de pijn er in ene in schoot (spit).</a:t>
            </a:r>
          </a:p>
        </p:txBody>
      </p:sp>
    </p:spTree>
    <p:extLst>
      <p:ext uri="{BB962C8B-B14F-4D97-AF65-F5344CB8AC3E}">
        <p14:creationId xmlns:p14="http://schemas.microsoft.com/office/powerpoint/2010/main" val="346023183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176</TotalTime>
  <Words>804</Words>
  <Application>Microsoft Office PowerPoint</Application>
  <PresentationFormat>Breedbeeld</PresentationFormat>
  <Paragraphs>109</Paragraphs>
  <Slides>19</Slides>
  <Notes>0</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19</vt:i4>
      </vt:variant>
    </vt:vector>
  </HeadingPairs>
  <TitlesOfParts>
    <vt:vector size="26" baseType="lpstr">
      <vt:lpstr>Arial</vt:lpstr>
      <vt:lpstr>Calibri</vt:lpstr>
      <vt:lpstr>Times New Roman</vt:lpstr>
      <vt:lpstr>Trebuchet MS</vt:lpstr>
      <vt:lpstr>Wingdings</vt:lpstr>
      <vt:lpstr>Wingdings 3</vt:lpstr>
      <vt:lpstr>Facet</vt:lpstr>
      <vt:lpstr>Casus 2</vt:lpstr>
      <vt:lpstr>PowerPoint-presentatie</vt:lpstr>
      <vt:lpstr>PowerPoint-presentatie</vt:lpstr>
      <vt:lpstr>Pathologie aspecifieke lage rugpijn</vt:lpstr>
      <vt:lpstr>Pathologie lumbosacraal radiculair syndroom</vt:lpstr>
      <vt:lpstr>Epidemiologie</vt:lpstr>
      <vt:lpstr>Screening</vt:lpstr>
      <vt:lpstr>Anamnese</vt:lpstr>
      <vt:lpstr>Tussentijdse conclusie</vt:lpstr>
      <vt:lpstr>Onderzoeksdoelstellingen</vt:lpstr>
      <vt:lpstr>Onderzoek</vt:lpstr>
      <vt:lpstr>Klinimetrie veringstesten</vt:lpstr>
      <vt:lpstr>Klinimetrie veringstesten</vt:lpstr>
      <vt:lpstr>Klinimetrie SLR en variabelen</vt:lpstr>
      <vt:lpstr>Klinimetrie Slump test</vt:lpstr>
      <vt:lpstr>Klinimetrie SLR en variabelen en Slump</vt:lpstr>
      <vt:lpstr>Behandelplan</vt:lpstr>
      <vt:lpstr>Bronnen</vt:lpstr>
      <vt:lpstr>Vragen?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Casus 2</dc:title>
  <dc:creator>Laura</dc:creator>
  <cp:lastModifiedBy>Laura</cp:lastModifiedBy>
  <cp:revision>36</cp:revision>
  <dcterms:created xsi:type="dcterms:W3CDTF">2015-09-07T08:34:05Z</dcterms:created>
  <dcterms:modified xsi:type="dcterms:W3CDTF">2015-09-08T07:41:10Z</dcterms:modified>
</cp:coreProperties>
</file>